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2"/>
  </p:notesMasterIdLst>
  <p:handoutMasterIdLst>
    <p:handoutMasterId r:id="rId103"/>
  </p:handoutMasterIdLst>
  <p:sldIdLst>
    <p:sldId id="343" r:id="rId2"/>
    <p:sldId id="597" r:id="rId3"/>
    <p:sldId id="426" r:id="rId4"/>
    <p:sldId id="524" r:id="rId5"/>
    <p:sldId id="526" r:id="rId6"/>
    <p:sldId id="355" r:id="rId7"/>
    <p:sldId id="354" r:id="rId8"/>
    <p:sldId id="434" r:id="rId9"/>
    <p:sldId id="367" r:id="rId10"/>
    <p:sldId id="433" r:id="rId11"/>
    <p:sldId id="353" r:id="rId12"/>
    <p:sldId id="527" r:id="rId13"/>
    <p:sldId id="493" r:id="rId14"/>
    <p:sldId id="359" r:id="rId15"/>
    <p:sldId id="310" r:id="rId16"/>
    <p:sldId id="361" r:id="rId17"/>
    <p:sldId id="362" r:id="rId18"/>
    <p:sldId id="541" r:id="rId19"/>
    <p:sldId id="538" r:id="rId20"/>
    <p:sldId id="598" r:id="rId21"/>
    <p:sldId id="477" r:id="rId22"/>
    <p:sldId id="523" r:id="rId23"/>
    <p:sldId id="545" r:id="rId24"/>
    <p:sldId id="441" r:id="rId25"/>
    <p:sldId id="439" r:id="rId26"/>
    <p:sldId id="473" r:id="rId27"/>
    <p:sldId id="511" r:id="rId28"/>
    <p:sldId id="437" r:id="rId29"/>
    <p:sldId id="261" r:id="rId30"/>
    <p:sldId id="363" r:id="rId31"/>
    <p:sldId id="532" r:id="rId32"/>
    <p:sldId id="391" r:id="rId33"/>
    <p:sldId id="387" r:id="rId34"/>
    <p:sldId id="388" r:id="rId35"/>
    <p:sldId id="395" r:id="rId36"/>
    <p:sldId id="398" r:id="rId37"/>
    <p:sldId id="548" r:id="rId38"/>
    <p:sldId id="549" r:id="rId39"/>
    <p:sldId id="578" r:id="rId40"/>
    <p:sldId id="552" r:id="rId41"/>
    <p:sldId id="587" r:id="rId42"/>
    <p:sldId id="553" r:id="rId43"/>
    <p:sldId id="555" r:id="rId44"/>
    <p:sldId id="556" r:id="rId45"/>
    <p:sldId id="557" r:id="rId46"/>
    <p:sldId id="558" r:id="rId47"/>
    <p:sldId id="543" r:id="rId48"/>
    <p:sldId id="595" r:id="rId49"/>
    <p:sldId id="468" r:id="rId50"/>
    <p:sldId id="403" r:id="rId51"/>
    <p:sldId id="404" r:id="rId52"/>
    <p:sldId id="492" r:id="rId53"/>
    <p:sldId id="383" r:id="rId54"/>
    <p:sldId id="460" r:id="rId55"/>
    <p:sldId id="413" r:id="rId56"/>
    <p:sldId id="599" r:id="rId57"/>
    <p:sldId id="471" r:id="rId58"/>
    <p:sldId id="487" r:id="rId59"/>
    <p:sldId id="385" r:id="rId60"/>
    <p:sldId id="399" r:id="rId61"/>
    <p:sldId id="515" r:id="rId62"/>
    <p:sldId id="516" r:id="rId63"/>
    <p:sldId id="517" r:id="rId64"/>
    <p:sldId id="518" r:id="rId65"/>
    <p:sldId id="519" r:id="rId66"/>
    <p:sldId id="415" r:id="rId67"/>
    <p:sldId id="416" r:id="rId68"/>
    <p:sldId id="390" r:id="rId69"/>
    <p:sldId id="402" r:id="rId70"/>
    <p:sldId id="547" r:id="rId71"/>
    <p:sldId id="499" r:id="rId72"/>
    <p:sldId id="407" r:id="rId73"/>
    <p:sldId id="596" r:id="rId74"/>
    <p:sldId id="503" r:id="rId75"/>
    <p:sldId id="600" r:id="rId76"/>
    <p:sldId id="593" r:id="rId77"/>
    <p:sldId id="591" r:id="rId78"/>
    <p:sldId id="592" r:id="rId79"/>
    <p:sldId id="504" r:id="rId80"/>
    <p:sldId id="513" r:id="rId81"/>
    <p:sldId id="357" r:id="rId82"/>
    <p:sldId id="429" r:id="rId83"/>
    <p:sldId id="478" r:id="rId84"/>
    <p:sldId id="580" r:id="rId85"/>
    <p:sldId id="376" r:id="rId86"/>
    <p:sldId id="378" r:id="rId87"/>
    <p:sldId id="574" r:id="rId88"/>
    <p:sldId id="575" r:id="rId89"/>
    <p:sldId id="586" r:id="rId90"/>
    <p:sldId id="576" r:id="rId91"/>
    <p:sldId id="577" r:id="rId92"/>
    <p:sldId id="588" r:id="rId93"/>
    <p:sldId id="381" r:id="rId94"/>
    <p:sldId id="528" r:id="rId95"/>
    <p:sldId id="589" r:id="rId96"/>
    <p:sldId id="531" r:id="rId97"/>
    <p:sldId id="472" r:id="rId98"/>
    <p:sldId id="448" r:id="rId99"/>
    <p:sldId id="582" r:id="rId100"/>
    <p:sldId id="457" r:id="rId10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F17F39-1964-45F9-8703-4BD3FB549D56}">
          <p14:sldIdLst>
            <p14:sldId id="343"/>
            <p14:sldId id="597"/>
            <p14:sldId id="426"/>
            <p14:sldId id="524"/>
          </p14:sldIdLst>
        </p14:section>
        <p14:section name="Fourth Amendment Laws" id="{29DC8B7A-29E2-4753-A3C3-DCDB5B856CE8}">
          <p14:sldIdLst>
            <p14:sldId id="526"/>
            <p14:sldId id="355"/>
            <p14:sldId id="354"/>
            <p14:sldId id="434"/>
            <p14:sldId id="367"/>
            <p14:sldId id="433"/>
          </p14:sldIdLst>
        </p14:section>
        <p14:section name="Soliciatation of a Minor" id="{5E0D9910-B065-43BC-8362-423541C5B3AC}">
          <p14:sldIdLst>
            <p14:sldId id="353"/>
            <p14:sldId id="527"/>
            <p14:sldId id="493"/>
            <p14:sldId id="359"/>
            <p14:sldId id="310"/>
            <p14:sldId id="361"/>
            <p14:sldId id="362"/>
            <p14:sldId id="541"/>
            <p14:sldId id="538"/>
          </p14:sldIdLst>
        </p14:section>
        <p14:section name="Impersonation Crimes" id="{FEB83E58-627C-4D2A-8258-9046D32A4C5F}">
          <p14:sldIdLst>
            <p14:sldId id="598"/>
            <p14:sldId id="477"/>
            <p14:sldId id="523"/>
            <p14:sldId id="545"/>
            <p14:sldId id="441"/>
            <p14:sldId id="439"/>
            <p14:sldId id="473"/>
            <p14:sldId id="511"/>
            <p14:sldId id="437"/>
            <p14:sldId id="261"/>
            <p14:sldId id="363"/>
            <p14:sldId id="532"/>
          </p14:sldIdLst>
        </p14:section>
        <p14:section name="Hash Codes" id="{DFE1396F-303C-462C-A03D-D3DC89AECA02}">
          <p14:sldIdLst>
            <p14:sldId id="391"/>
            <p14:sldId id="387"/>
            <p14:sldId id="388"/>
            <p14:sldId id="395"/>
            <p14:sldId id="398"/>
          </p14:sldIdLst>
        </p14:section>
        <p14:section name="Wiretapping Email" id="{7DDE9E60-D495-43D0-BA95-9B78D55D89F0}">
          <p14:sldIdLst>
            <p14:sldId id="548"/>
            <p14:sldId id="549"/>
            <p14:sldId id="578"/>
            <p14:sldId id="552"/>
            <p14:sldId id="587"/>
            <p14:sldId id="553"/>
            <p14:sldId id="555"/>
            <p14:sldId id="556"/>
            <p14:sldId id="557"/>
            <p14:sldId id="558"/>
          </p14:sldIdLst>
        </p14:section>
        <p14:section name="Wiretapping P2P" id="{5C95F8AD-879D-4A3C-93DB-C39845011726}">
          <p14:sldIdLst>
            <p14:sldId id="543"/>
            <p14:sldId id="595"/>
            <p14:sldId id="468"/>
            <p14:sldId id="403"/>
            <p14:sldId id="404"/>
            <p14:sldId id="492"/>
            <p14:sldId id="383"/>
            <p14:sldId id="460"/>
            <p14:sldId id="413"/>
            <p14:sldId id="599"/>
            <p14:sldId id="471"/>
            <p14:sldId id="487"/>
            <p14:sldId id="385"/>
          </p14:sldIdLst>
        </p14:section>
        <p14:section name="Torrential Downpour" id="{93D1637D-B85E-4045-A12D-6EFBB81F1CDE}">
          <p14:sldIdLst>
            <p14:sldId id="399"/>
            <p14:sldId id="515"/>
            <p14:sldId id="516"/>
            <p14:sldId id="517"/>
            <p14:sldId id="518"/>
            <p14:sldId id="519"/>
            <p14:sldId id="415"/>
          </p14:sldIdLst>
        </p14:section>
        <p14:section name="Shareaza-LE" id="{156A5F94-142A-40E9-A39E-6855448CF99C}">
          <p14:sldIdLst>
            <p14:sldId id="416"/>
            <p14:sldId id="390"/>
            <p14:sldId id="402"/>
            <p14:sldId id="547"/>
            <p14:sldId id="499"/>
            <p14:sldId id="407"/>
          </p14:sldIdLst>
        </p14:section>
        <p14:section name="Freenet" id="{86A7D69F-BB61-4FFF-97FB-F76AA64DB9B4}">
          <p14:sldIdLst>
            <p14:sldId id="596"/>
            <p14:sldId id="503"/>
            <p14:sldId id="600"/>
            <p14:sldId id="593"/>
            <p14:sldId id="591"/>
            <p14:sldId id="592"/>
            <p14:sldId id="504"/>
            <p14:sldId id="513"/>
          </p14:sldIdLst>
        </p14:section>
        <p14:section name="Pen Register law" id="{A30DF7A4-41AA-46DB-ABC2-6A2DBE88FAA1}">
          <p14:sldIdLst>
            <p14:sldId id="357"/>
            <p14:sldId id="429"/>
            <p14:sldId id="478"/>
            <p14:sldId id="580"/>
            <p14:sldId id="376"/>
            <p14:sldId id="378"/>
          </p14:sldIdLst>
        </p14:section>
        <p14:section name="Planting Evidence" id="{4E713E1A-F211-4B50-A62A-A05EC50162A1}">
          <p14:sldIdLst>
            <p14:sldId id="574"/>
            <p14:sldId id="575"/>
            <p14:sldId id="586"/>
            <p14:sldId id="576"/>
            <p14:sldId id="577"/>
            <p14:sldId id="588"/>
          </p14:sldIdLst>
        </p14:section>
        <p14:section name="Summary" id="{43BAC962-E8D8-49A4-97F0-57A61A3223D8}">
          <p14:sldIdLst>
            <p14:sldId id="381"/>
            <p14:sldId id="528"/>
            <p14:sldId id="589"/>
            <p14:sldId id="531"/>
            <p14:sldId id="472"/>
            <p14:sldId id="448"/>
            <p14:sldId id="582"/>
            <p14:sldId id="4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0" autoAdjust="0"/>
    <p:restoredTop sz="94717" autoAdjust="0"/>
  </p:normalViewPr>
  <p:slideViewPr>
    <p:cSldViewPr snapToGrid="0">
      <p:cViewPr varScale="1">
        <p:scale>
          <a:sx n="76" d="100"/>
          <a:sy n="76" d="100"/>
        </p:scale>
        <p:origin x="147" y="39"/>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9C5453-E98A-B039-4E24-F8DCAB0EB9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D369AC-4C45-5F3E-F3C8-D881A60E95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10/10/2023</a:t>
            </a:r>
          </a:p>
        </p:txBody>
      </p:sp>
      <p:sp>
        <p:nvSpPr>
          <p:cNvPr id="4" name="Footer Placeholder 3">
            <a:extLst>
              <a:ext uri="{FF2B5EF4-FFF2-40B4-BE49-F238E27FC236}">
                <a16:creationId xmlns:a16="http://schemas.microsoft.com/office/drawing/2014/main" id="{CEC4C171-297F-A8D9-C88B-4488037DD4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8B05B39-DD49-70E9-A3E7-FFA50C21B11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9F118A9-7278-414C-9C9D-A55AFFBFC7C9}" type="slidenum">
              <a:rPr lang="en-US" smtClean="0"/>
              <a:t>‹#›</a:t>
            </a:fld>
            <a:endParaRPr lang="en-US"/>
          </a:p>
        </p:txBody>
      </p:sp>
    </p:spTree>
    <p:extLst>
      <p:ext uri="{BB962C8B-B14F-4D97-AF65-F5344CB8AC3E}">
        <p14:creationId xmlns:p14="http://schemas.microsoft.com/office/powerpoint/2010/main" val="265591662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US"/>
              <a:t>10/10/2023</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79A96B-25B5-4E5E-B382-C44F9DDA96DC}" type="slidenum">
              <a:rPr lang="en-US" smtClean="0"/>
              <a:t>‹#›</a:t>
            </a:fld>
            <a:endParaRPr lang="en-US"/>
          </a:p>
        </p:txBody>
      </p:sp>
    </p:spTree>
    <p:extLst>
      <p:ext uri="{BB962C8B-B14F-4D97-AF65-F5344CB8AC3E}">
        <p14:creationId xmlns:p14="http://schemas.microsoft.com/office/powerpoint/2010/main" val="315531417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8C9467B4-9888-3205-E447-7893FAF9011A}"/>
              </a:ext>
            </a:extLst>
          </p:cNvPr>
          <p:cNvSpPr>
            <a:spLocks noGrp="1"/>
          </p:cNvSpPr>
          <p:nvPr>
            <p:ph type="dt" idx="1"/>
          </p:nvPr>
        </p:nvSpPr>
        <p:spPr/>
        <p:txBody>
          <a:bodyPr/>
          <a:lstStyle/>
          <a:p>
            <a:r>
              <a:rPr lang="en-US"/>
              <a:t>10/10/2023</a:t>
            </a:r>
          </a:p>
        </p:txBody>
      </p:sp>
    </p:spTree>
    <p:extLst>
      <p:ext uri="{BB962C8B-B14F-4D97-AF65-F5344CB8AC3E}">
        <p14:creationId xmlns:p14="http://schemas.microsoft.com/office/powerpoint/2010/main" val="2212577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VA case was on Grindr.  User had a reasonable expectation that Alex VA was an adult.</a:t>
            </a:r>
          </a:p>
        </p:txBody>
      </p:sp>
      <p:sp>
        <p:nvSpPr>
          <p:cNvPr id="4" name="Date Placeholder 3">
            <a:extLst>
              <a:ext uri="{FF2B5EF4-FFF2-40B4-BE49-F238E27FC236}">
                <a16:creationId xmlns:a16="http://schemas.microsoft.com/office/drawing/2014/main" id="{4120D426-6118-59E4-DA62-78A48778FF45}"/>
              </a:ext>
            </a:extLst>
          </p:cNvPr>
          <p:cNvSpPr>
            <a:spLocks noGrp="1"/>
          </p:cNvSpPr>
          <p:nvPr>
            <p:ph type="dt" idx="1"/>
          </p:nvPr>
        </p:nvSpPr>
        <p:spPr/>
        <p:txBody>
          <a:bodyPr/>
          <a:lstStyle/>
          <a:p>
            <a:r>
              <a:rPr lang="en-US"/>
              <a:t>10/10/2023</a:t>
            </a:r>
          </a:p>
        </p:txBody>
      </p:sp>
    </p:spTree>
    <p:extLst>
      <p:ext uri="{BB962C8B-B14F-4D97-AF65-F5344CB8AC3E}">
        <p14:creationId xmlns:p14="http://schemas.microsoft.com/office/powerpoint/2010/main" val="3354003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Alex VA case was on Grindr.  User had a reasonable expectation that Alex VA was an adult.</a:t>
            </a:r>
          </a:p>
        </p:txBody>
      </p:sp>
      <p:sp>
        <p:nvSpPr>
          <p:cNvPr id="4" name="Date Placeholder 3">
            <a:extLst>
              <a:ext uri="{FF2B5EF4-FFF2-40B4-BE49-F238E27FC236}">
                <a16:creationId xmlns:a16="http://schemas.microsoft.com/office/drawing/2014/main" id="{54F893AA-57C2-B853-D2D2-19C6B488DBA0}"/>
              </a:ext>
            </a:extLst>
          </p:cNvPr>
          <p:cNvSpPr>
            <a:spLocks noGrp="1"/>
          </p:cNvSpPr>
          <p:nvPr>
            <p:ph type="dt" idx="1"/>
          </p:nvPr>
        </p:nvSpPr>
        <p:spPr/>
        <p:txBody>
          <a:bodyPr/>
          <a:lstStyle/>
          <a:p>
            <a:r>
              <a:rPr lang="en-US"/>
              <a:t>10/10/2023</a:t>
            </a:r>
          </a:p>
        </p:txBody>
      </p:sp>
    </p:spTree>
    <p:extLst>
      <p:ext uri="{BB962C8B-B14F-4D97-AF65-F5344CB8AC3E}">
        <p14:creationId xmlns:p14="http://schemas.microsoft.com/office/powerpoint/2010/main" val="28563015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49:00</a:t>
            </a:r>
          </a:p>
        </p:txBody>
      </p:sp>
    </p:spTree>
    <p:extLst>
      <p:ext uri="{BB962C8B-B14F-4D97-AF65-F5344CB8AC3E}">
        <p14:creationId xmlns:p14="http://schemas.microsoft.com/office/powerpoint/2010/main" val="1564813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6DB33-443A-0998-742F-182EFE3F56A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5F1434E-1AB0-5057-DE30-F95401A2AA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4AC215-CE5B-DEA6-E77E-2FA9B3BE9DF1}"/>
              </a:ext>
            </a:extLst>
          </p:cNvPr>
          <p:cNvSpPr>
            <a:spLocks noGrp="1"/>
          </p:cNvSpPr>
          <p:nvPr>
            <p:ph type="dt" sz="half" idx="10"/>
          </p:nvPr>
        </p:nvSpPr>
        <p:spPr/>
        <p:txBody>
          <a:bodyPr/>
          <a:lstStyle/>
          <a:p>
            <a:r>
              <a:rPr lang="en-US"/>
              <a:t>July 2025</a:t>
            </a:r>
          </a:p>
        </p:txBody>
      </p:sp>
      <p:sp>
        <p:nvSpPr>
          <p:cNvPr id="5" name="Footer Placeholder 4">
            <a:extLst>
              <a:ext uri="{FF2B5EF4-FFF2-40B4-BE49-F238E27FC236}">
                <a16:creationId xmlns:a16="http://schemas.microsoft.com/office/drawing/2014/main" id="{55565ADA-D322-DA61-5341-C58374479B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941346-6A94-1959-FB58-9333C162B03D}"/>
              </a:ext>
            </a:extLst>
          </p:cNvPr>
          <p:cNvSpPr>
            <a:spLocks noGrp="1"/>
          </p:cNvSpPr>
          <p:nvPr>
            <p:ph type="sldNum" sz="quarter" idx="12"/>
          </p:nvPr>
        </p:nvSpPr>
        <p:spPr/>
        <p:txBody>
          <a:bodyPr/>
          <a:lstStyle/>
          <a:p>
            <a:fld id="{AE52999E-0903-48BA-8107-3D8890001D4F}" type="slidenum">
              <a:rPr lang="en-US" smtClean="0"/>
              <a:t>‹#›</a:t>
            </a:fld>
            <a:endParaRPr lang="en-US"/>
          </a:p>
        </p:txBody>
      </p:sp>
    </p:spTree>
    <p:extLst>
      <p:ext uri="{BB962C8B-B14F-4D97-AF65-F5344CB8AC3E}">
        <p14:creationId xmlns:p14="http://schemas.microsoft.com/office/powerpoint/2010/main" val="621232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7176-FC18-408F-9E75-56CFF7F76BC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0A29034-CD24-7E8C-5182-FADC047ABB6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513E79-287B-4F47-1B09-5AD80806534D}"/>
              </a:ext>
            </a:extLst>
          </p:cNvPr>
          <p:cNvSpPr>
            <a:spLocks noGrp="1"/>
          </p:cNvSpPr>
          <p:nvPr>
            <p:ph type="dt" sz="half" idx="10"/>
          </p:nvPr>
        </p:nvSpPr>
        <p:spPr/>
        <p:txBody>
          <a:bodyPr/>
          <a:lstStyle/>
          <a:p>
            <a:r>
              <a:rPr lang="en-US"/>
              <a:t>July 2025</a:t>
            </a:r>
          </a:p>
        </p:txBody>
      </p:sp>
      <p:sp>
        <p:nvSpPr>
          <p:cNvPr id="5" name="Footer Placeholder 4">
            <a:extLst>
              <a:ext uri="{FF2B5EF4-FFF2-40B4-BE49-F238E27FC236}">
                <a16:creationId xmlns:a16="http://schemas.microsoft.com/office/drawing/2014/main" id="{8A3B1F5A-E42D-03BD-358C-D1AAB4115D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09A72-9C7C-8898-FBD9-71F9BA6AFD28}"/>
              </a:ext>
            </a:extLst>
          </p:cNvPr>
          <p:cNvSpPr>
            <a:spLocks noGrp="1"/>
          </p:cNvSpPr>
          <p:nvPr>
            <p:ph type="sldNum" sz="quarter" idx="12"/>
          </p:nvPr>
        </p:nvSpPr>
        <p:spPr/>
        <p:txBody>
          <a:bodyPr/>
          <a:lstStyle/>
          <a:p>
            <a:fld id="{AE52999E-0903-48BA-8107-3D8890001D4F}" type="slidenum">
              <a:rPr lang="en-US" smtClean="0"/>
              <a:t>‹#›</a:t>
            </a:fld>
            <a:endParaRPr lang="en-US"/>
          </a:p>
        </p:txBody>
      </p:sp>
    </p:spTree>
    <p:extLst>
      <p:ext uri="{BB962C8B-B14F-4D97-AF65-F5344CB8AC3E}">
        <p14:creationId xmlns:p14="http://schemas.microsoft.com/office/powerpoint/2010/main" val="290199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06C03A-1B24-BA16-22A4-0AF5882A41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FD5FB7-46A9-6C72-6B30-E4E152AA55F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AD6E0A-A19E-EF61-280D-12447AE78F63}"/>
              </a:ext>
            </a:extLst>
          </p:cNvPr>
          <p:cNvSpPr>
            <a:spLocks noGrp="1"/>
          </p:cNvSpPr>
          <p:nvPr>
            <p:ph type="dt" sz="half" idx="10"/>
          </p:nvPr>
        </p:nvSpPr>
        <p:spPr/>
        <p:txBody>
          <a:bodyPr/>
          <a:lstStyle/>
          <a:p>
            <a:r>
              <a:rPr lang="en-US"/>
              <a:t>July 2025</a:t>
            </a:r>
          </a:p>
        </p:txBody>
      </p:sp>
      <p:sp>
        <p:nvSpPr>
          <p:cNvPr id="5" name="Footer Placeholder 4">
            <a:extLst>
              <a:ext uri="{FF2B5EF4-FFF2-40B4-BE49-F238E27FC236}">
                <a16:creationId xmlns:a16="http://schemas.microsoft.com/office/drawing/2014/main" id="{AA941344-30E2-7004-44D8-63532446A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CE4F3F-6938-4D4B-7DB4-B6DBF626A790}"/>
              </a:ext>
            </a:extLst>
          </p:cNvPr>
          <p:cNvSpPr>
            <a:spLocks noGrp="1"/>
          </p:cNvSpPr>
          <p:nvPr>
            <p:ph type="sldNum" sz="quarter" idx="12"/>
          </p:nvPr>
        </p:nvSpPr>
        <p:spPr/>
        <p:txBody>
          <a:bodyPr/>
          <a:lstStyle/>
          <a:p>
            <a:fld id="{AE52999E-0903-48BA-8107-3D8890001D4F}" type="slidenum">
              <a:rPr lang="en-US" smtClean="0"/>
              <a:t>‹#›</a:t>
            </a:fld>
            <a:endParaRPr lang="en-US"/>
          </a:p>
        </p:txBody>
      </p:sp>
    </p:spTree>
    <p:extLst>
      <p:ext uri="{BB962C8B-B14F-4D97-AF65-F5344CB8AC3E}">
        <p14:creationId xmlns:p14="http://schemas.microsoft.com/office/powerpoint/2010/main" val="282635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F8F04-30D4-41A3-E4E0-E320FC5931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D2EA23-0ACA-AB1C-AD91-70611521D8E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FDA683-1580-5A54-9725-5287493E4D35}"/>
              </a:ext>
            </a:extLst>
          </p:cNvPr>
          <p:cNvSpPr>
            <a:spLocks noGrp="1"/>
          </p:cNvSpPr>
          <p:nvPr>
            <p:ph type="dt" sz="half" idx="10"/>
          </p:nvPr>
        </p:nvSpPr>
        <p:spPr/>
        <p:txBody>
          <a:bodyPr/>
          <a:lstStyle/>
          <a:p>
            <a:r>
              <a:rPr lang="en-US"/>
              <a:t>July 2025</a:t>
            </a:r>
          </a:p>
        </p:txBody>
      </p:sp>
      <p:sp>
        <p:nvSpPr>
          <p:cNvPr id="5" name="Footer Placeholder 4">
            <a:extLst>
              <a:ext uri="{FF2B5EF4-FFF2-40B4-BE49-F238E27FC236}">
                <a16:creationId xmlns:a16="http://schemas.microsoft.com/office/drawing/2014/main" id="{DEF059C7-E0F6-8274-3385-9094422AD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98E572-0085-B599-39B0-446F0CBB0472}"/>
              </a:ext>
            </a:extLst>
          </p:cNvPr>
          <p:cNvSpPr>
            <a:spLocks noGrp="1"/>
          </p:cNvSpPr>
          <p:nvPr>
            <p:ph type="sldNum" sz="quarter" idx="12"/>
          </p:nvPr>
        </p:nvSpPr>
        <p:spPr/>
        <p:txBody>
          <a:bodyPr/>
          <a:lstStyle/>
          <a:p>
            <a:fld id="{AE52999E-0903-48BA-8107-3D8890001D4F}" type="slidenum">
              <a:rPr lang="en-US" smtClean="0"/>
              <a:t>‹#›</a:t>
            </a:fld>
            <a:endParaRPr lang="en-US"/>
          </a:p>
        </p:txBody>
      </p:sp>
    </p:spTree>
    <p:extLst>
      <p:ext uri="{BB962C8B-B14F-4D97-AF65-F5344CB8AC3E}">
        <p14:creationId xmlns:p14="http://schemas.microsoft.com/office/powerpoint/2010/main" val="4187400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E4720-3A17-DB54-EE04-AAECBF8D9B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6AC85A9-E849-AD6C-8D10-88C59FF5A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1AD52E-93D1-B458-A8F5-6129C721297D}"/>
              </a:ext>
            </a:extLst>
          </p:cNvPr>
          <p:cNvSpPr>
            <a:spLocks noGrp="1"/>
          </p:cNvSpPr>
          <p:nvPr>
            <p:ph type="dt" sz="half" idx="10"/>
          </p:nvPr>
        </p:nvSpPr>
        <p:spPr/>
        <p:txBody>
          <a:bodyPr/>
          <a:lstStyle/>
          <a:p>
            <a:r>
              <a:rPr lang="en-US"/>
              <a:t>July 2025</a:t>
            </a:r>
          </a:p>
        </p:txBody>
      </p:sp>
      <p:sp>
        <p:nvSpPr>
          <p:cNvPr id="5" name="Footer Placeholder 4">
            <a:extLst>
              <a:ext uri="{FF2B5EF4-FFF2-40B4-BE49-F238E27FC236}">
                <a16:creationId xmlns:a16="http://schemas.microsoft.com/office/drawing/2014/main" id="{00350CB9-4562-299A-A4D4-33EFDF051D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01C4A2-944B-1038-0D24-6E91D500EE38}"/>
              </a:ext>
            </a:extLst>
          </p:cNvPr>
          <p:cNvSpPr>
            <a:spLocks noGrp="1"/>
          </p:cNvSpPr>
          <p:nvPr>
            <p:ph type="sldNum" sz="quarter" idx="12"/>
          </p:nvPr>
        </p:nvSpPr>
        <p:spPr/>
        <p:txBody>
          <a:bodyPr/>
          <a:lstStyle/>
          <a:p>
            <a:fld id="{AE52999E-0903-48BA-8107-3D8890001D4F}" type="slidenum">
              <a:rPr lang="en-US" smtClean="0"/>
              <a:t>‹#›</a:t>
            </a:fld>
            <a:endParaRPr lang="en-US"/>
          </a:p>
        </p:txBody>
      </p:sp>
    </p:spTree>
    <p:extLst>
      <p:ext uri="{BB962C8B-B14F-4D97-AF65-F5344CB8AC3E}">
        <p14:creationId xmlns:p14="http://schemas.microsoft.com/office/powerpoint/2010/main" val="4157595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07236-4FE4-6409-905E-BA74BA81E8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2DDC46-8D86-7645-9CC0-0CC831F596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307388-BC7C-6812-2154-FCA3A781BB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1248BB-7FCA-F517-3C30-29347EF4A366}"/>
              </a:ext>
            </a:extLst>
          </p:cNvPr>
          <p:cNvSpPr>
            <a:spLocks noGrp="1"/>
          </p:cNvSpPr>
          <p:nvPr>
            <p:ph type="dt" sz="half" idx="10"/>
          </p:nvPr>
        </p:nvSpPr>
        <p:spPr/>
        <p:txBody>
          <a:bodyPr/>
          <a:lstStyle/>
          <a:p>
            <a:r>
              <a:rPr lang="en-US"/>
              <a:t>July 2025</a:t>
            </a:r>
          </a:p>
        </p:txBody>
      </p:sp>
      <p:sp>
        <p:nvSpPr>
          <p:cNvPr id="6" name="Footer Placeholder 5">
            <a:extLst>
              <a:ext uri="{FF2B5EF4-FFF2-40B4-BE49-F238E27FC236}">
                <a16:creationId xmlns:a16="http://schemas.microsoft.com/office/drawing/2014/main" id="{DABE6A08-C87D-7901-BF9B-D15E87903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38CD5D-03FE-BDC3-2B27-962392F099F9}"/>
              </a:ext>
            </a:extLst>
          </p:cNvPr>
          <p:cNvSpPr>
            <a:spLocks noGrp="1"/>
          </p:cNvSpPr>
          <p:nvPr>
            <p:ph type="sldNum" sz="quarter" idx="12"/>
          </p:nvPr>
        </p:nvSpPr>
        <p:spPr/>
        <p:txBody>
          <a:bodyPr/>
          <a:lstStyle/>
          <a:p>
            <a:fld id="{AE52999E-0903-48BA-8107-3D8890001D4F}" type="slidenum">
              <a:rPr lang="en-US" smtClean="0"/>
              <a:t>‹#›</a:t>
            </a:fld>
            <a:endParaRPr lang="en-US"/>
          </a:p>
        </p:txBody>
      </p:sp>
    </p:spTree>
    <p:extLst>
      <p:ext uri="{BB962C8B-B14F-4D97-AF65-F5344CB8AC3E}">
        <p14:creationId xmlns:p14="http://schemas.microsoft.com/office/powerpoint/2010/main" val="3975385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621E2-45C7-3A69-4580-B2ADC09B73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638296B-D99F-92A7-0670-07B315CCC5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1E5DBE-AFB0-B1B7-5F39-C347A91DF8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E8B8D-28DE-0585-DED8-5A794EB83D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92C692-6C7A-FB73-CE47-039DDBE796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B89594-F3B3-7369-B8EC-53E504AB6075}"/>
              </a:ext>
            </a:extLst>
          </p:cNvPr>
          <p:cNvSpPr>
            <a:spLocks noGrp="1"/>
          </p:cNvSpPr>
          <p:nvPr>
            <p:ph type="dt" sz="half" idx="10"/>
          </p:nvPr>
        </p:nvSpPr>
        <p:spPr/>
        <p:txBody>
          <a:bodyPr/>
          <a:lstStyle/>
          <a:p>
            <a:r>
              <a:rPr lang="en-US"/>
              <a:t>July 2025</a:t>
            </a:r>
          </a:p>
        </p:txBody>
      </p:sp>
      <p:sp>
        <p:nvSpPr>
          <p:cNvPr id="8" name="Footer Placeholder 7">
            <a:extLst>
              <a:ext uri="{FF2B5EF4-FFF2-40B4-BE49-F238E27FC236}">
                <a16:creationId xmlns:a16="http://schemas.microsoft.com/office/drawing/2014/main" id="{77D6C5ED-CE5A-E695-1075-8521AEFDA35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C4D4E6-DA89-F425-B69D-CAED1CF525F5}"/>
              </a:ext>
            </a:extLst>
          </p:cNvPr>
          <p:cNvSpPr>
            <a:spLocks noGrp="1"/>
          </p:cNvSpPr>
          <p:nvPr>
            <p:ph type="sldNum" sz="quarter" idx="12"/>
          </p:nvPr>
        </p:nvSpPr>
        <p:spPr/>
        <p:txBody>
          <a:bodyPr/>
          <a:lstStyle/>
          <a:p>
            <a:fld id="{AE52999E-0903-48BA-8107-3D8890001D4F}" type="slidenum">
              <a:rPr lang="en-US" smtClean="0"/>
              <a:t>‹#›</a:t>
            </a:fld>
            <a:endParaRPr lang="en-US"/>
          </a:p>
        </p:txBody>
      </p:sp>
    </p:spTree>
    <p:extLst>
      <p:ext uri="{BB962C8B-B14F-4D97-AF65-F5344CB8AC3E}">
        <p14:creationId xmlns:p14="http://schemas.microsoft.com/office/powerpoint/2010/main" val="3627507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D149E-EA36-84AE-734D-9614115E12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DBDDF3-7784-E423-B774-6B64EACC65DD}"/>
              </a:ext>
            </a:extLst>
          </p:cNvPr>
          <p:cNvSpPr>
            <a:spLocks noGrp="1"/>
          </p:cNvSpPr>
          <p:nvPr>
            <p:ph type="dt" sz="half" idx="10"/>
          </p:nvPr>
        </p:nvSpPr>
        <p:spPr/>
        <p:txBody>
          <a:bodyPr/>
          <a:lstStyle/>
          <a:p>
            <a:r>
              <a:rPr lang="en-US"/>
              <a:t>July 2025</a:t>
            </a:r>
          </a:p>
        </p:txBody>
      </p:sp>
      <p:sp>
        <p:nvSpPr>
          <p:cNvPr id="4" name="Footer Placeholder 3">
            <a:extLst>
              <a:ext uri="{FF2B5EF4-FFF2-40B4-BE49-F238E27FC236}">
                <a16:creationId xmlns:a16="http://schemas.microsoft.com/office/drawing/2014/main" id="{67177F4E-1C57-C089-9783-6D77F9D8594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0C67A3-0CF3-C4F6-321A-9813B59468A3}"/>
              </a:ext>
            </a:extLst>
          </p:cNvPr>
          <p:cNvSpPr>
            <a:spLocks noGrp="1"/>
          </p:cNvSpPr>
          <p:nvPr>
            <p:ph type="sldNum" sz="quarter" idx="12"/>
          </p:nvPr>
        </p:nvSpPr>
        <p:spPr/>
        <p:txBody>
          <a:bodyPr/>
          <a:lstStyle/>
          <a:p>
            <a:fld id="{AE52999E-0903-48BA-8107-3D8890001D4F}" type="slidenum">
              <a:rPr lang="en-US" smtClean="0"/>
              <a:t>‹#›</a:t>
            </a:fld>
            <a:endParaRPr lang="en-US"/>
          </a:p>
        </p:txBody>
      </p:sp>
    </p:spTree>
    <p:extLst>
      <p:ext uri="{BB962C8B-B14F-4D97-AF65-F5344CB8AC3E}">
        <p14:creationId xmlns:p14="http://schemas.microsoft.com/office/powerpoint/2010/main" val="1944908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574C76-3923-2E2B-2242-C2222C158257}"/>
              </a:ext>
            </a:extLst>
          </p:cNvPr>
          <p:cNvSpPr>
            <a:spLocks noGrp="1"/>
          </p:cNvSpPr>
          <p:nvPr>
            <p:ph type="dt" sz="half" idx="10"/>
          </p:nvPr>
        </p:nvSpPr>
        <p:spPr/>
        <p:txBody>
          <a:bodyPr/>
          <a:lstStyle/>
          <a:p>
            <a:r>
              <a:rPr lang="en-US"/>
              <a:t>July 2025</a:t>
            </a:r>
          </a:p>
        </p:txBody>
      </p:sp>
      <p:sp>
        <p:nvSpPr>
          <p:cNvPr id="3" name="Footer Placeholder 2">
            <a:extLst>
              <a:ext uri="{FF2B5EF4-FFF2-40B4-BE49-F238E27FC236}">
                <a16:creationId xmlns:a16="http://schemas.microsoft.com/office/drawing/2014/main" id="{01D08388-AA67-3CA6-B267-788B2A10E22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842A9CE-8EEC-7999-725E-8B38AEFAD933}"/>
              </a:ext>
            </a:extLst>
          </p:cNvPr>
          <p:cNvSpPr>
            <a:spLocks noGrp="1"/>
          </p:cNvSpPr>
          <p:nvPr>
            <p:ph type="sldNum" sz="quarter" idx="12"/>
          </p:nvPr>
        </p:nvSpPr>
        <p:spPr/>
        <p:txBody>
          <a:bodyPr/>
          <a:lstStyle/>
          <a:p>
            <a:fld id="{AE52999E-0903-48BA-8107-3D8890001D4F}" type="slidenum">
              <a:rPr lang="en-US" smtClean="0"/>
              <a:t>‹#›</a:t>
            </a:fld>
            <a:endParaRPr lang="en-US"/>
          </a:p>
        </p:txBody>
      </p:sp>
    </p:spTree>
    <p:extLst>
      <p:ext uri="{BB962C8B-B14F-4D97-AF65-F5344CB8AC3E}">
        <p14:creationId xmlns:p14="http://schemas.microsoft.com/office/powerpoint/2010/main" val="336229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01D4E-4D96-5FC8-14F2-579BF70B10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D976B00-56F0-07F5-1970-51E4FBE068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6B1ABD-BCEC-C0F5-A391-2345EF481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ABD622-7F2F-0A7F-39AA-34390790948C}"/>
              </a:ext>
            </a:extLst>
          </p:cNvPr>
          <p:cNvSpPr>
            <a:spLocks noGrp="1"/>
          </p:cNvSpPr>
          <p:nvPr>
            <p:ph type="dt" sz="half" idx="10"/>
          </p:nvPr>
        </p:nvSpPr>
        <p:spPr/>
        <p:txBody>
          <a:bodyPr/>
          <a:lstStyle/>
          <a:p>
            <a:r>
              <a:rPr lang="en-US"/>
              <a:t>July 2025</a:t>
            </a:r>
          </a:p>
        </p:txBody>
      </p:sp>
      <p:sp>
        <p:nvSpPr>
          <p:cNvPr id="6" name="Footer Placeholder 5">
            <a:extLst>
              <a:ext uri="{FF2B5EF4-FFF2-40B4-BE49-F238E27FC236}">
                <a16:creationId xmlns:a16="http://schemas.microsoft.com/office/drawing/2014/main" id="{ABEFF79A-91CA-455F-F2CF-620987EBC6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3A010C-EA47-E07F-AD5C-BDEEF2565EE4}"/>
              </a:ext>
            </a:extLst>
          </p:cNvPr>
          <p:cNvSpPr>
            <a:spLocks noGrp="1"/>
          </p:cNvSpPr>
          <p:nvPr>
            <p:ph type="sldNum" sz="quarter" idx="12"/>
          </p:nvPr>
        </p:nvSpPr>
        <p:spPr/>
        <p:txBody>
          <a:bodyPr/>
          <a:lstStyle/>
          <a:p>
            <a:fld id="{AE52999E-0903-48BA-8107-3D8890001D4F}" type="slidenum">
              <a:rPr lang="en-US" smtClean="0"/>
              <a:t>‹#›</a:t>
            </a:fld>
            <a:endParaRPr lang="en-US"/>
          </a:p>
        </p:txBody>
      </p:sp>
    </p:spTree>
    <p:extLst>
      <p:ext uri="{BB962C8B-B14F-4D97-AF65-F5344CB8AC3E}">
        <p14:creationId xmlns:p14="http://schemas.microsoft.com/office/powerpoint/2010/main" val="1566171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36374-539C-3017-7FF5-097EEE822C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8D41C1-ABFE-1253-5A1A-D49F55D1EC2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BFAAF9-6075-FF33-2062-003C5C36DE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72AD83-DE2F-2960-E0F9-09D14809D6F8}"/>
              </a:ext>
            </a:extLst>
          </p:cNvPr>
          <p:cNvSpPr>
            <a:spLocks noGrp="1"/>
          </p:cNvSpPr>
          <p:nvPr>
            <p:ph type="dt" sz="half" idx="10"/>
          </p:nvPr>
        </p:nvSpPr>
        <p:spPr/>
        <p:txBody>
          <a:bodyPr/>
          <a:lstStyle/>
          <a:p>
            <a:r>
              <a:rPr lang="en-US"/>
              <a:t>July 2025</a:t>
            </a:r>
          </a:p>
        </p:txBody>
      </p:sp>
      <p:sp>
        <p:nvSpPr>
          <p:cNvPr id="6" name="Footer Placeholder 5">
            <a:extLst>
              <a:ext uri="{FF2B5EF4-FFF2-40B4-BE49-F238E27FC236}">
                <a16:creationId xmlns:a16="http://schemas.microsoft.com/office/drawing/2014/main" id="{93EF3AEB-4AEB-7A54-C42A-64C5ADDB63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9FD6CC-D315-7536-ED48-91B6490413CA}"/>
              </a:ext>
            </a:extLst>
          </p:cNvPr>
          <p:cNvSpPr>
            <a:spLocks noGrp="1"/>
          </p:cNvSpPr>
          <p:nvPr>
            <p:ph type="sldNum" sz="quarter" idx="12"/>
          </p:nvPr>
        </p:nvSpPr>
        <p:spPr/>
        <p:txBody>
          <a:bodyPr/>
          <a:lstStyle/>
          <a:p>
            <a:fld id="{AE52999E-0903-48BA-8107-3D8890001D4F}" type="slidenum">
              <a:rPr lang="en-US" smtClean="0"/>
              <a:t>‹#›</a:t>
            </a:fld>
            <a:endParaRPr lang="en-US"/>
          </a:p>
        </p:txBody>
      </p:sp>
    </p:spTree>
    <p:extLst>
      <p:ext uri="{BB962C8B-B14F-4D97-AF65-F5344CB8AC3E}">
        <p14:creationId xmlns:p14="http://schemas.microsoft.com/office/powerpoint/2010/main" val="2387927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0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A9DDE-BFB6-845D-6269-BB2139BB5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D1C592A-5F9A-50B3-C5D0-E0136FBD1A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0245D-319D-E40B-54B3-91756F2B7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July 2025</a:t>
            </a:r>
          </a:p>
        </p:txBody>
      </p:sp>
      <p:sp>
        <p:nvSpPr>
          <p:cNvPr id="5" name="Footer Placeholder 4">
            <a:extLst>
              <a:ext uri="{FF2B5EF4-FFF2-40B4-BE49-F238E27FC236}">
                <a16:creationId xmlns:a16="http://schemas.microsoft.com/office/drawing/2014/main" id="{E6309E19-8895-1043-7194-7B69592E29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F7223F-A7CB-5506-8D8D-39D12263DB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52999E-0903-48BA-8107-3D8890001D4F}" type="slidenum">
              <a:rPr lang="en-US" smtClean="0"/>
              <a:t>‹#›</a:t>
            </a:fld>
            <a:endParaRPr lang="en-US"/>
          </a:p>
        </p:txBody>
      </p:sp>
    </p:spTree>
    <p:extLst>
      <p:ext uri="{BB962C8B-B14F-4D97-AF65-F5344CB8AC3E}">
        <p14:creationId xmlns:p14="http://schemas.microsoft.com/office/powerpoint/2010/main" val="41705370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Bonnie.Burkhardt@blueridge-sw.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13.JPG"/></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google.com/drive/terms-of-service/" TargetMode="External"/><Relationship Id="rId2" Type="http://schemas.openxmlformats.org/officeDocument/2006/relationships/hyperlink" Target="https://policies.google.com/privacy?hl=en-U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internetcases.com/library/cases/2010-09-09_us_v_szym.pdf"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97D-06A6-40A4-8ABC-4B648EDDFEA6}"/>
              </a:ext>
            </a:extLst>
          </p:cNvPr>
          <p:cNvSpPr>
            <a:spLocks noGrp="1"/>
          </p:cNvSpPr>
          <p:nvPr>
            <p:ph type="ctrTitle"/>
          </p:nvPr>
        </p:nvSpPr>
        <p:spPr>
          <a:xfrm>
            <a:off x="1524000" y="744466"/>
            <a:ext cx="9144000" cy="4071374"/>
          </a:xfrm>
        </p:spPr>
        <p:txBody>
          <a:bodyPr>
            <a:normAutofit/>
          </a:bodyPr>
          <a:lstStyle/>
          <a:p>
            <a:r>
              <a:rPr lang="en-US" b="1" dirty="0"/>
              <a:t>Manufacturing Criminals, Wiretapping, </a:t>
            </a:r>
            <a:br>
              <a:rPr lang="en-US" b="1" dirty="0"/>
            </a:br>
            <a:r>
              <a:rPr lang="en-US" b="1" dirty="0"/>
              <a:t>and Planting Evidence</a:t>
            </a:r>
            <a:br>
              <a:rPr lang="en-US" b="1" dirty="0"/>
            </a:br>
            <a:endParaRPr lang="en-US" dirty="0"/>
          </a:p>
        </p:txBody>
      </p:sp>
      <p:sp>
        <p:nvSpPr>
          <p:cNvPr id="3" name="Subtitle 2">
            <a:extLst>
              <a:ext uri="{FF2B5EF4-FFF2-40B4-BE49-F238E27FC236}">
                <a16:creationId xmlns:a16="http://schemas.microsoft.com/office/drawing/2014/main" id="{35EEA78D-213D-4EB9-BAEC-2C3070D1653A}"/>
              </a:ext>
            </a:extLst>
          </p:cNvPr>
          <p:cNvSpPr>
            <a:spLocks noGrp="1"/>
          </p:cNvSpPr>
          <p:nvPr>
            <p:ph type="subTitle" idx="1"/>
          </p:nvPr>
        </p:nvSpPr>
        <p:spPr>
          <a:xfrm>
            <a:off x="1524000" y="5043340"/>
            <a:ext cx="9144000" cy="1313010"/>
          </a:xfrm>
        </p:spPr>
        <p:txBody>
          <a:bodyPr>
            <a:normAutofit/>
          </a:bodyPr>
          <a:lstStyle/>
          <a:p>
            <a:r>
              <a:rPr lang="en-US" dirty="0"/>
              <a:t>Bonnie Burkhardt</a:t>
            </a:r>
          </a:p>
          <a:p>
            <a:r>
              <a:rPr lang="en-US" dirty="0">
                <a:hlinkClick r:id="rId2"/>
              </a:rPr>
              <a:t>Bonnie.Burkhardt@blueridge-sw.com</a:t>
            </a:r>
            <a:endParaRPr lang="en-US" dirty="0"/>
          </a:p>
        </p:txBody>
      </p:sp>
      <p:sp>
        <p:nvSpPr>
          <p:cNvPr id="5" name="Date Placeholder 4">
            <a:extLst>
              <a:ext uri="{FF2B5EF4-FFF2-40B4-BE49-F238E27FC236}">
                <a16:creationId xmlns:a16="http://schemas.microsoft.com/office/drawing/2014/main" id="{4689E53B-0CA6-2FED-9599-5AFEFD5CB41B}"/>
              </a:ext>
            </a:extLst>
          </p:cNvPr>
          <p:cNvSpPr>
            <a:spLocks noGrp="1"/>
          </p:cNvSpPr>
          <p:nvPr>
            <p:ph type="dt" sz="half" idx="10"/>
          </p:nvPr>
        </p:nvSpPr>
        <p:spPr/>
        <p:txBody>
          <a:bodyPr/>
          <a:lstStyle/>
          <a:p>
            <a:r>
              <a:rPr lang="en-US" dirty="0"/>
              <a:t>July 2025</a:t>
            </a:r>
          </a:p>
        </p:txBody>
      </p:sp>
      <p:sp>
        <p:nvSpPr>
          <p:cNvPr id="6" name="Slide Number Placeholder 5">
            <a:extLst>
              <a:ext uri="{FF2B5EF4-FFF2-40B4-BE49-F238E27FC236}">
                <a16:creationId xmlns:a16="http://schemas.microsoft.com/office/drawing/2014/main" id="{C363BEF9-2139-045E-0F82-C0FD5E6418DC}"/>
              </a:ext>
            </a:extLst>
          </p:cNvPr>
          <p:cNvSpPr>
            <a:spLocks noGrp="1"/>
          </p:cNvSpPr>
          <p:nvPr>
            <p:ph type="sldNum" sz="quarter" idx="12"/>
          </p:nvPr>
        </p:nvSpPr>
        <p:spPr/>
        <p:txBody>
          <a:bodyPr/>
          <a:lstStyle/>
          <a:p>
            <a:fld id="{AE52999E-0903-48BA-8107-3D8890001D4F}" type="slidenum">
              <a:rPr lang="en-US" smtClean="0"/>
              <a:t>1</a:t>
            </a:fld>
            <a:endParaRPr lang="en-US"/>
          </a:p>
        </p:txBody>
      </p:sp>
    </p:spTree>
    <p:extLst>
      <p:ext uri="{BB962C8B-B14F-4D97-AF65-F5344CB8AC3E}">
        <p14:creationId xmlns:p14="http://schemas.microsoft.com/office/powerpoint/2010/main" val="145883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Intercepting via Impersonation</a:t>
            </a:r>
            <a:br>
              <a:rPr lang="en-US" dirty="0"/>
            </a:br>
            <a:r>
              <a:rPr lang="en-US" sz="2400" i="1" dirty="0">
                <a:solidFill>
                  <a:srgbClr val="000000"/>
                </a:solidFill>
                <a:latin typeface="Times New Roman" panose="02020603050405020304" pitchFamily="18" charset="0"/>
                <a:cs typeface="Times New Roman" panose="02020603050405020304" pitchFamily="18" charset="0"/>
              </a:rPr>
              <a:t>18 U.S.</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2511(2</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12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667250"/>
          </a:xfrm>
        </p:spPr>
        <p:txBody>
          <a:bodyPr>
            <a:normAutofit fontScale="92500" lnSpcReduction="20000"/>
          </a:bodyPr>
          <a:lstStyle/>
          <a:p>
            <a:pPr marL="0" marR="0" indent="0" algn="l">
              <a:spcBef>
                <a:spcPts val="0"/>
              </a:spcBef>
              <a:spcAft>
                <a:spcPts val="600"/>
              </a:spcAft>
              <a:buNone/>
            </a:pPr>
            <a:r>
              <a:rPr lang="en-US" b="1" i="1" dirty="0">
                <a:solidFill>
                  <a:srgbClr val="000000"/>
                </a:solidFill>
                <a:effectLst/>
                <a:ea typeface="Calibri" panose="020F0502020204030204" pitchFamily="34" charset="0"/>
              </a:rPr>
              <a:t>(2)(c) </a:t>
            </a:r>
            <a:r>
              <a:rPr lang="en-US" i="1" dirty="0">
                <a:solidFill>
                  <a:srgbClr val="000000"/>
                </a:solidFill>
                <a:effectLst/>
                <a:ea typeface="Calibri" panose="020F0502020204030204" pitchFamily="34" charset="0"/>
              </a:rPr>
              <a:t>It shall not be unlawful under this chapter for a person </a:t>
            </a:r>
            <a:r>
              <a:rPr lang="en-US" b="1" i="1" u="sng" dirty="0">
                <a:solidFill>
                  <a:srgbClr val="000000"/>
                </a:solidFill>
                <a:effectLst/>
                <a:ea typeface="Calibri" panose="020F0502020204030204" pitchFamily="34" charset="0"/>
              </a:rPr>
              <a:t>acting under color of law </a:t>
            </a:r>
            <a:r>
              <a:rPr lang="en-US" i="1" dirty="0">
                <a:solidFill>
                  <a:srgbClr val="000000"/>
                </a:solidFill>
                <a:effectLst/>
                <a:ea typeface="Calibri" panose="020F0502020204030204" pitchFamily="34" charset="0"/>
              </a:rPr>
              <a:t>to intercept a wire, oral, or electronic communication, </a:t>
            </a:r>
          </a:p>
          <a:p>
            <a:pPr marL="0" marR="0" indent="0" algn="l">
              <a:spcBef>
                <a:spcPts val="0"/>
              </a:spcBef>
              <a:spcAft>
                <a:spcPts val="600"/>
              </a:spcAft>
              <a:buNone/>
            </a:pPr>
            <a:r>
              <a:rPr lang="en-US" i="1" u="sng" dirty="0">
                <a:solidFill>
                  <a:srgbClr val="000000"/>
                </a:solidFill>
                <a:effectLst/>
                <a:ea typeface="Calibri" panose="020F0502020204030204" pitchFamily="34" charset="0"/>
              </a:rPr>
              <a:t>where such </a:t>
            </a:r>
            <a:r>
              <a:rPr lang="en-US" b="1" i="1" u="sng" dirty="0">
                <a:solidFill>
                  <a:srgbClr val="000000"/>
                </a:solidFill>
                <a:effectLst/>
                <a:ea typeface="Calibri" panose="020F0502020204030204" pitchFamily="34" charset="0"/>
              </a:rPr>
              <a:t>person</a:t>
            </a:r>
            <a:r>
              <a:rPr lang="en-US" i="1" u="sng" dirty="0">
                <a:solidFill>
                  <a:srgbClr val="000000"/>
                </a:solidFill>
                <a:effectLst/>
                <a:ea typeface="Calibri" panose="020F0502020204030204" pitchFamily="34" charset="0"/>
              </a:rPr>
              <a:t> is a party to the communication </a:t>
            </a:r>
            <a:r>
              <a:rPr lang="en-US" i="1" dirty="0">
                <a:solidFill>
                  <a:srgbClr val="000000"/>
                </a:solidFill>
                <a:effectLst/>
                <a:ea typeface="Calibri" panose="020F0502020204030204" pitchFamily="34" charset="0"/>
              </a:rPr>
              <a:t>or one of the parties to the communication has given prior consent to such interception.</a:t>
            </a:r>
          </a:p>
          <a:p>
            <a:pPr marL="0" marR="0" indent="0" algn="l">
              <a:spcBef>
                <a:spcPts val="0"/>
              </a:spcBef>
              <a:spcAft>
                <a:spcPts val="600"/>
              </a:spcAft>
              <a:buNone/>
            </a:pPr>
            <a:endParaRPr lang="en-US" i="1" dirty="0">
              <a:solidFill>
                <a:srgbClr val="000000"/>
              </a:solidFill>
              <a:effectLst/>
              <a:ea typeface="Calibri" panose="020F0502020204030204" pitchFamily="34" charset="0"/>
            </a:endParaRPr>
          </a:p>
          <a:p>
            <a:pPr marL="0" indent="0">
              <a:spcBef>
                <a:spcPts val="0"/>
              </a:spcBef>
              <a:spcAft>
                <a:spcPts val="600"/>
              </a:spcAft>
              <a:buNone/>
            </a:pPr>
            <a:r>
              <a:rPr lang="en-US" b="1" i="1" dirty="0">
                <a:solidFill>
                  <a:srgbClr val="000000"/>
                </a:solidFill>
                <a:effectLst/>
                <a:ea typeface="Calibri" panose="020F0502020204030204" pitchFamily="34" charset="0"/>
              </a:rPr>
              <a:t>(2)(d) </a:t>
            </a:r>
            <a:r>
              <a:rPr lang="en-US" i="1" dirty="0">
                <a:solidFill>
                  <a:srgbClr val="000000"/>
                </a:solidFill>
                <a:effectLst/>
                <a:ea typeface="Calibri" panose="020F0502020204030204" pitchFamily="34" charset="0"/>
              </a:rPr>
              <a:t>It shall not be unlawful under this chapter for a person not acting under color of law to intercept a wire, oral, or electronic communication </a:t>
            </a:r>
            <a:r>
              <a:rPr lang="en-US" i="1" u="sng" dirty="0">
                <a:solidFill>
                  <a:srgbClr val="000000"/>
                </a:solidFill>
                <a:effectLst/>
                <a:ea typeface="Calibri" panose="020F0502020204030204" pitchFamily="34" charset="0"/>
              </a:rPr>
              <a:t>where such </a:t>
            </a:r>
            <a:r>
              <a:rPr lang="en-US" b="1" i="1" u="sng" dirty="0">
                <a:solidFill>
                  <a:srgbClr val="000000"/>
                </a:solidFill>
                <a:effectLst/>
                <a:ea typeface="Calibri" panose="020F0502020204030204" pitchFamily="34" charset="0"/>
              </a:rPr>
              <a:t>person</a:t>
            </a:r>
            <a:r>
              <a:rPr lang="en-US" i="1" u="sng" dirty="0">
                <a:solidFill>
                  <a:srgbClr val="000000"/>
                </a:solidFill>
                <a:effectLst/>
                <a:ea typeface="Calibri" panose="020F0502020204030204" pitchFamily="34" charset="0"/>
              </a:rPr>
              <a:t> is a party to the communication </a:t>
            </a:r>
            <a:r>
              <a:rPr lang="en-US" i="1" dirty="0">
                <a:solidFill>
                  <a:srgbClr val="000000"/>
                </a:solidFill>
                <a:effectLst/>
                <a:ea typeface="Calibri" panose="020F0502020204030204" pitchFamily="34" charset="0"/>
              </a:rPr>
              <a:t>or where one of the parties to the communication has given prior consent to such interception unless such communication is intercepted for the purpose of committing any criminal or tortious act in violation of the Constitution or laws of the United States or of any State.</a:t>
            </a:r>
          </a:p>
          <a:p>
            <a:pPr marL="0" indent="0">
              <a:spcBef>
                <a:spcPts val="0"/>
              </a:spcBef>
              <a:spcAft>
                <a:spcPts val="600"/>
              </a:spcAft>
              <a:buNone/>
            </a:pPr>
            <a:endParaRPr lang="en-US" i="1" dirty="0">
              <a:effectLst/>
              <a:ea typeface="Calibri" panose="020F0502020204030204" pitchFamily="34" charset="0"/>
            </a:endParaRPr>
          </a:p>
          <a:p>
            <a:pPr marL="0" indent="0">
              <a:spcBef>
                <a:spcPts val="0"/>
              </a:spcBef>
              <a:spcAft>
                <a:spcPts val="600"/>
              </a:spcAft>
              <a:buNone/>
            </a:pPr>
            <a:r>
              <a:rPr lang="en-US" b="1" dirty="0">
                <a:effectLst/>
                <a:ea typeface="Calibri" panose="020F0502020204030204" pitchFamily="34" charset="0"/>
              </a:rPr>
              <a:t>OR</a:t>
            </a:r>
            <a:r>
              <a:rPr lang="en-US" dirty="0">
                <a:effectLst/>
                <a:ea typeface="Calibri" panose="020F0502020204030204" pitchFamily="34" charset="0"/>
              </a:rPr>
              <a:t> Officer obtains Court authorization to intercept communications</a:t>
            </a:r>
            <a:r>
              <a:rPr lang="en-US" sz="1400" b="1" dirty="0">
                <a:solidFill>
                  <a:srgbClr val="000000"/>
                </a:solidFill>
                <a:ea typeface="Calibri" panose="020F0502020204030204" pitchFamily="34" charset="0"/>
              </a:rPr>
              <a:t>	</a:t>
            </a:r>
            <a:endParaRPr lang="en-US" sz="1400" dirty="0">
              <a:solidFill>
                <a:srgbClr val="000000"/>
              </a:solidFill>
              <a:effectLst/>
              <a:ea typeface="Calibri" panose="020F0502020204030204" pitchFamily="34" charset="0"/>
            </a:endParaRPr>
          </a:p>
        </p:txBody>
      </p:sp>
      <p:sp>
        <p:nvSpPr>
          <p:cNvPr id="5" name="Date Placeholder 4">
            <a:extLst>
              <a:ext uri="{FF2B5EF4-FFF2-40B4-BE49-F238E27FC236}">
                <a16:creationId xmlns:a16="http://schemas.microsoft.com/office/drawing/2014/main" id="{97A86058-72C9-3D09-3607-5B52E0A2C033}"/>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21128230-901D-5EEA-684D-F7ACC66E546F}"/>
              </a:ext>
            </a:extLst>
          </p:cNvPr>
          <p:cNvSpPr>
            <a:spLocks noGrp="1"/>
          </p:cNvSpPr>
          <p:nvPr>
            <p:ph type="sldNum" sz="quarter" idx="12"/>
          </p:nvPr>
        </p:nvSpPr>
        <p:spPr/>
        <p:txBody>
          <a:bodyPr/>
          <a:lstStyle/>
          <a:p>
            <a:fld id="{AE52999E-0903-48BA-8107-3D8890001D4F}" type="slidenum">
              <a:rPr lang="en-US" smtClean="0"/>
              <a:t>10</a:t>
            </a:fld>
            <a:endParaRPr lang="en-US"/>
          </a:p>
        </p:txBody>
      </p:sp>
    </p:spTree>
    <p:extLst>
      <p:ext uri="{BB962C8B-B14F-4D97-AF65-F5344CB8AC3E}">
        <p14:creationId xmlns:p14="http://schemas.microsoft.com/office/powerpoint/2010/main" val="207104077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97C5C-52AC-47EA-A346-07FBBB66AD20}"/>
              </a:ext>
            </a:extLst>
          </p:cNvPr>
          <p:cNvSpPr>
            <a:spLocks noGrp="1"/>
          </p:cNvSpPr>
          <p:nvPr>
            <p:ph type="title"/>
          </p:nvPr>
        </p:nvSpPr>
        <p:spPr>
          <a:xfrm>
            <a:off x="838200" y="1639382"/>
            <a:ext cx="10515600" cy="3076997"/>
          </a:xfrm>
        </p:spPr>
        <p:txBody>
          <a:bodyPr/>
          <a:lstStyle/>
          <a:p>
            <a:pPr algn="ctr"/>
            <a:r>
              <a:rPr lang="en-US" b="1" dirty="0"/>
              <a:t>Questions?</a:t>
            </a:r>
            <a:br>
              <a:rPr lang="en-US" dirty="0"/>
            </a:br>
            <a:endParaRPr lang="en-US" dirty="0"/>
          </a:p>
        </p:txBody>
      </p:sp>
      <p:sp>
        <p:nvSpPr>
          <p:cNvPr id="4" name="Slide Number Placeholder 3">
            <a:extLst>
              <a:ext uri="{FF2B5EF4-FFF2-40B4-BE49-F238E27FC236}">
                <a16:creationId xmlns:a16="http://schemas.microsoft.com/office/drawing/2014/main" id="{3F05712E-79CD-4336-A8BB-BC2D00603EB5}"/>
              </a:ext>
            </a:extLst>
          </p:cNvPr>
          <p:cNvSpPr>
            <a:spLocks noGrp="1"/>
          </p:cNvSpPr>
          <p:nvPr>
            <p:ph type="sldNum" sz="quarter" idx="12"/>
          </p:nvPr>
        </p:nvSpPr>
        <p:spPr/>
        <p:txBody>
          <a:bodyPr/>
          <a:lstStyle/>
          <a:p>
            <a:fld id="{2A1FFA53-15E7-4F89-98B1-CA3EAA41DA9F}" type="slidenum">
              <a:rPr lang="en-US" smtClean="0"/>
              <a:t>100</a:t>
            </a:fld>
            <a:endParaRPr lang="en-US"/>
          </a:p>
        </p:txBody>
      </p:sp>
      <p:sp>
        <p:nvSpPr>
          <p:cNvPr id="2" name="Date Placeholder 1">
            <a:extLst>
              <a:ext uri="{FF2B5EF4-FFF2-40B4-BE49-F238E27FC236}">
                <a16:creationId xmlns:a16="http://schemas.microsoft.com/office/drawing/2014/main" id="{D7657183-CB9E-CFEC-44C6-11844D924AFD}"/>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2970467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97C5C-52AC-47EA-A346-07FBBB66AD20}"/>
              </a:ext>
            </a:extLst>
          </p:cNvPr>
          <p:cNvSpPr>
            <a:spLocks noGrp="1"/>
          </p:cNvSpPr>
          <p:nvPr>
            <p:ph type="title"/>
          </p:nvPr>
        </p:nvSpPr>
        <p:spPr>
          <a:xfrm>
            <a:off x="838200" y="1639382"/>
            <a:ext cx="10515600" cy="3579235"/>
          </a:xfrm>
        </p:spPr>
        <p:txBody>
          <a:bodyPr/>
          <a:lstStyle/>
          <a:p>
            <a:pPr algn="ctr"/>
            <a:r>
              <a:rPr lang="en-US" b="1" dirty="0"/>
              <a:t>Manufacturing Sex Offenders:</a:t>
            </a:r>
            <a:br>
              <a:rPr lang="en-US" b="1" dirty="0"/>
            </a:br>
            <a:r>
              <a:rPr lang="en-US" b="1" dirty="0"/>
              <a:t>Solicitation of a Minor</a:t>
            </a:r>
            <a:br>
              <a:rPr lang="en-US" dirty="0"/>
            </a:br>
            <a:endParaRPr lang="en-US" dirty="0"/>
          </a:p>
        </p:txBody>
      </p:sp>
      <p:sp>
        <p:nvSpPr>
          <p:cNvPr id="2" name="Date Placeholder 1">
            <a:extLst>
              <a:ext uri="{FF2B5EF4-FFF2-40B4-BE49-F238E27FC236}">
                <a16:creationId xmlns:a16="http://schemas.microsoft.com/office/drawing/2014/main" id="{A94C1939-4D33-9959-B4E2-8B60930DD8F8}"/>
              </a:ext>
            </a:extLst>
          </p:cNvPr>
          <p:cNvSpPr>
            <a:spLocks noGrp="1"/>
          </p:cNvSpPr>
          <p:nvPr>
            <p:ph type="dt" sz="half" idx="10"/>
          </p:nvPr>
        </p:nvSpPr>
        <p:spPr/>
        <p:txBody>
          <a:bodyPr/>
          <a:lstStyle/>
          <a:p>
            <a:r>
              <a:rPr lang="en-US"/>
              <a:t>July 2025</a:t>
            </a:r>
          </a:p>
        </p:txBody>
      </p:sp>
      <p:sp>
        <p:nvSpPr>
          <p:cNvPr id="3" name="Slide Number Placeholder 2">
            <a:extLst>
              <a:ext uri="{FF2B5EF4-FFF2-40B4-BE49-F238E27FC236}">
                <a16:creationId xmlns:a16="http://schemas.microsoft.com/office/drawing/2014/main" id="{2BE83680-CB9D-2FF6-687B-A13B333A6A26}"/>
              </a:ext>
            </a:extLst>
          </p:cNvPr>
          <p:cNvSpPr>
            <a:spLocks noGrp="1"/>
          </p:cNvSpPr>
          <p:nvPr>
            <p:ph type="sldNum" sz="quarter" idx="12"/>
          </p:nvPr>
        </p:nvSpPr>
        <p:spPr/>
        <p:txBody>
          <a:bodyPr/>
          <a:lstStyle/>
          <a:p>
            <a:fld id="{AE52999E-0903-48BA-8107-3D8890001D4F}" type="slidenum">
              <a:rPr lang="en-US" smtClean="0"/>
              <a:t>11</a:t>
            </a:fld>
            <a:endParaRPr lang="en-US"/>
          </a:p>
        </p:txBody>
      </p:sp>
    </p:spTree>
    <p:extLst>
      <p:ext uri="{BB962C8B-B14F-4D97-AF65-F5344CB8AC3E}">
        <p14:creationId xmlns:p14="http://schemas.microsoft.com/office/powerpoint/2010/main" val="3562588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a:xfrm>
            <a:off x="3980241" y="395926"/>
            <a:ext cx="7677684" cy="1505063"/>
          </a:xfrm>
        </p:spPr>
        <p:txBody>
          <a:bodyPr>
            <a:normAutofit/>
          </a:bodyPr>
          <a:lstStyle/>
          <a:p>
            <a:pPr algn="ctr"/>
            <a:r>
              <a:rPr lang="en-US" b="1" dirty="0"/>
              <a:t>This is NOT a Male Detective,</a:t>
            </a:r>
            <a:br>
              <a:rPr lang="en-US" b="1" dirty="0"/>
            </a:br>
            <a:r>
              <a:rPr lang="en-US" b="1" dirty="0"/>
              <a:t>Male FBI agent, or a Minor</a:t>
            </a:r>
            <a:endParaRPr lang="en-US" sz="1200" dirty="0"/>
          </a:p>
        </p:txBody>
      </p:sp>
      <p:sp>
        <p:nvSpPr>
          <p:cNvPr id="5" name="Date Placeholder 4">
            <a:extLst>
              <a:ext uri="{FF2B5EF4-FFF2-40B4-BE49-F238E27FC236}">
                <a16:creationId xmlns:a16="http://schemas.microsoft.com/office/drawing/2014/main" id="{2F723F0B-95EE-E618-2E25-580D240A6A8D}"/>
              </a:ext>
            </a:extLst>
          </p:cNvPr>
          <p:cNvSpPr>
            <a:spLocks noGrp="1"/>
          </p:cNvSpPr>
          <p:nvPr>
            <p:ph type="dt" sz="half" idx="10"/>
          </p:nvPr>
        </p:nvSpPr>
        <p:spPr/>
        <p:txBody>
          <a:bodyPr/>
          <a:lstStyle/>
          <a:p>
            <a:r>
              <a:rPr lang="en-US"/>
              <a:t>July 2025</a:t>
            </a:r>
          </a:p>
        </p:txBody>
      </p:sp>
      <p:pic>
        <p:nvPicPr>
          <p:cNvPr id="16" name="Picture 15">
            <a:extLst>
              <a:ext uri="{FF2B5EF4-FFF2-40B4-BE49-F238E27FC236}">
                <a16:creationId xmlns:a16="http://schemas.microsoft.com/office/drawing/2014/main" id="{FC495E12-18DB-84CE-3229-B9FFF87B1F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106" y="1932718"/>
            <a:ext cx="3431922" cy="2963172"/>
          </a:xfrm>
          <a:prstGeom prst="rect">
            <a:avLst/>
          </a:prstGeom>
        </p:spPr>
      </p:pic>
      <p:sp>
        <p:nvSpPr>
          <p:cNvPr id="17" name="Content Placeholder 2">
            <a:extLst>
              <a:ext uri="{FF2B5EF4-FFF2-40B4-BE49-F238E27FC236}">
                <a16:creationId xmlns:a16="http://schemas.microsoft.com/office/drawing/2014/main" id="{5EE0E371-207A-B455-BCA5-6F60176D7142}"/>
              </a:ext>
            </a:extLst>
          </p:cNvPr>
          <p:cNvSpPr>
            <a:spLocks noGrp="1"/>
          </p:cNvSpPr>
          <p:nvPr>
            <p:ph idx="1"/>
          </p:nvPr>
        </p:nvSpPr>
        <p:spPr>
          <a:xfrm>
            <a:off x="3993924" y="1859709"/>
            <a:ext cx="3564572" cy="3138582"/>
          </a:xfrm>
        </p:spPr>
        <p:txBody>
          <a:bodyPr>
            <a:normAutofit/>
          </a:bodyPr>
          <a:lstStyle/>
          <a:p>
            <a:pPr marL="0" indent="0" algn="ctr" fontAlgn="base">
              <a:spcBef>
                <a:spcPts val="0"/>
              </a:spcBef>
              <a:buNone/>
            </a:pPr>
            <a:r>
              <a:rPr lang="en-US" sz="2600" dirty="0">
                <a:ea typeface="Times New Roman" panose="02020603050405020304" pitchFamily="18" charset="0"/>
              </a:rPr>
              <a:t>Posting adult female ad </a:t>
            </a:r>
          </a:p>
          <a:p>
            <a:pPr marL="0" indent="0" algn="ctr" fontAlgn="base">
              <a:spcBef>
                <a:spcPts val="0"/>
              </a:spcBef>
              <a:buNone/>
            </a:pPr>
            <a:r>
              <a:rPr lang="en-US" sz="2600" dirty="0">
                <a:ea typeface="Times New Roman" panose="02020603050405020304" pitchFamily="18" charset="0"/>
              </a:rPr>
              <a:t>on an adult-only website</a:t>
            </a:r>
          </a:p>
          <a:p>
            <a:pPr marL="0" indent="0" algn="ctr" fontAlgn="base">
              <a:lnSpc>
                <a:spcPct val="100000"/>
              </a:lnSpc>
              <a:spcBef>
                <a:spcPts val="0"/>
              </a:spcBef>
              <a:buNone/>
            </a:pPr>
            <a:r>
              <a:rPr lang="en-US" sz="2600" dirty="0">
                <a:ea typeface="Times New Roman" panose="02020603050405020304" pitchFamily="18" charset="0"/>
              </a:rPr>
              <a:t>yet listing contact info</a:t>
            </a:r>
          </a:p>
          <a:p>
            <a:pPr marL="0" indent="0" algn="ctr" fontAlgn="base">
              <a:lnSpc>
                <a:spcPct val="100000"/>
              </a:lnSpc>
              <a:spcBef>
                <a:spcPts val="0"/>
              </a:spcBef>
              <a:buNone/>
            </a:pPr>
            <a:r>
              <a:rPr lang="en-US" sz="2600" dirty="0">
                <a:ea typeface="Times New Roman" panose="02020603050405020304" pitchFamily="18" charset="0"/>
              </a:rPr>
              <a:t>of a male officer</a:t>
            </a:r>
          </a:p>
          <a:p>
            <a:pPr marL="0" indent="0" algn="ctr" fontAlgn="base">
              <a:spcBef>
                <a:spcPts val="0"/>
              </a:spcBef>
              <a:buNone/>
            </a:pPr>
            <a:r>
              <a:rPr lang="en-US" sz="2600" dirty="0">
                <a:ea typeface="Times New Roman" panose="02020603050405020304" pitchFamily="18" charset="0"/>
              </a:rPr>
              <a:t> is “endeavoring to intercept” private communications </a:t>
            </a:r>
          </a:p>
          <a:p>
            <a:pPr marL="0" indent="0" algn="ctr" fontAlgn="base">
              <a:spcBef>
                <a:spcPts val="0"/>
              </a:spcBef>
              <a:buNone/>
            </a:pPr>
            <a:r>
              <a:rPr lang="en-US" sz="2600" dirty="0">
                <a:ea typeface="Times New Roman" panose="02020603050405020304" pitchFamily="18" charset="0"/>
              </a:rPr>
              <a:t>using impersonation</a:t>
            </a:r>
          </a:p>
        </p:txBody>
      </p:sp>
      <p:sp>
        <p:nvSpPr>
          <p:cNvPr id="20" name="Slide Number Placeholder 19">
            <a:extLst>
              <a:ext uri="{FF2B5EF4-FFF2-40B4-BE49-F238E27FC236}">
                <a16:creationId xmlns:a16="http://schemas.microsoft.com/office/drawing/2014/main" id="{03F75EEC-183B-1C7A-34E3-D0EA1741666D}"/>
              </a:ext>
            </a:extLst>
          </p:cNvPr>
          <p:cNvSpPr>
            <a:spLocks noGrp="1"/>
          </p:cNvSpPr>
          <p:nvPr>
            <p:ph type="sldNum" sz="quarter" idx="12"/>
          </p:nvPr>
        </p:nvSpPr>
        <p:spPr/>
        <p:txBody>
          <a:bodyPr/>
          <a:lstStyle/>
          <a:p>
            <a:fld id="{AE52999E-0903-48BA-8107-3D8890001D4F}" type="slidenum">
              <a:rPr lang="en-US" smtClean="0"/>
              <a:t>12</a:t>
            </a:fld>
            <a:endParaRPr lang="en-US"/>
          </a:p>
        </p:txBody>
      </p:sp>
      <p:pic>
        <p:nvPicPr>
          <p:cNvPr id="4" name="Picture 3">
            <a:extLst>
              <a:ext uri="{FF2B5EF4-FFF2-40B4-BE49-F238E27FC236}">
                <a16:creationId xmlns:a16="http://schemas.microsoft.com/office/drawing/2014/main" id="{BD739F51-54F8-387B-87C2-1041E74544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408" y="636270"/>
            <a:ext cx="2456906" cy="4570730"/>
          </a:xfrm>
          <a:prstGeom prst="rect">
            <a:avLst/>
          </a:prstGeom>
        </p:spPr>
      </p:pic>
      <p:pic>
        <p:nvPicPr>
          <p:cNvPr id="8" name="Picture 7">
            <a:extLst>
              <a:ext uri="{FF2B5EF4-FFF2-40B4-BE49-F238E27FC236}">
                <a16:creationId xmlns:a16="http://schemas.microsoft.com/office/drawing/2014/main" id="{59DEDB1B-6D96-72A7-6576-6F13E45927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62" y="5323072"/>
            <a:ext cx="11189309" cy="1036907"/>
          </a:xfrm>
          <a:prstGeom prst="rect">
            <a:avLst/>
          </a:prstGeom>
        </p:spPr>
      </p:pic>
    </p:spTree>
    <p:extLst>
      <p:ext uri="{BB962C8B-B14F-4D97-AF65-F5344CB8AC3E}">
        <p14:creationId xmlns:p14="http://schemas.microsoft.com/office/powerpoint/2010/main" val="2056325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Officers are Pimping Women</a:t>
            </a:r>
            <a:br>
              <a:rPr lang="en-US" b="1" dirty="0"/>
            </a:br>
            <a:r>
              <a:rPr lang="en-US" sz="3600" dirty="0"/>
              <a:t>Is “Lilly” a </a:t>
            </a:r>
            <a:r>
              <a:rPr lang="en-US" sz="3600" dirty="0" err="1"/>
              <a:t>Geomorph</a:t>
            </a:r>
            <a:r>
              <a:rPr lang="en-US" sz="3600" dirty="0"/>
              <a:t> or another Officer?</a:t>
            </a:r>
            <a:endParaRPr lang="en-US" sz="2400" dirty="0"/>
          </a:p>
        </p:txBody>
      </p:sp>
      <p:sp>
        <p:nvSpPr>
          <p:cNvPr id="5" name="Date Placeholder 4">
            <a:extLst>
              <a:ext uri="{FF2B5EF4-FFF2-40B4-BE49-F238E27FC236}">
                <a16:creationId xmlns:a16="http://schemas.microsoft.com/office/drawing/2014/main" id="{AE9A61F6-E12C-1B44-3DA8-776E9737DF87}"/>
              </a:ext>
            </a:extLst>
          </p:cNvPr>
          <p:cNvSpPr>
            <a:spLocks noGrp="1"/>
          </p:cNvSpPr>
          <p:nvPr>
            <p:ph type="dt" sz="half" idx="10"/>
          </p:nvPr>
        </p:nvSpPr>
        <p:spPr/>
        <p:txBody>
          <a:bodyPr/>
          <a:lstStyle/>
          <a:p>
            <a:r>
              <a:rPr lang="en-US"/>
              <a:t>July 2025</a:t>
            </a:r>
          </a:p>
        </p:txBody>
      </p:sp>
      <p:pic>
        <p:nvPicPr>
          <p:cNvPr id="6" name="Content Placeholder 5">
            <a:extLst>
              <a:ext uri="{FF2B5EF4-FFF2-40B4-BE49-F238E27FC236}">
                <a16:creationId xmlns:a16="http://schemas.microsoft.com/office/drawing/2014/main" id="{E95E3A70-66FC-E628-531C-66DDBAB9A3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70564" y="1596924"/>
            <a:ext cx="2901956" cy="4229738"/>
          </a:xfrm>
          <a:prstGeom prst="rect">
            <a:avLst/>
          </a:prstGeom>
        </p:spPr>
      </p:pic>
      <p:sp>
        <p:nvSpPr>
          <p:cNvPr id="11" name="TextBox 10">
            <a:extLst>
              <a:ext uri="{FF2B5EF4-FFF2-40B4-BE49-F238E27FC236}">
                <a16:creationId xmlns:a16="http://schemas.microsoft.com/office/drawing/2014/main" id="{EF16A620-900F-6933-6267-FADBB8525176}"/>
              </a:ext>
            </a:extLst>
          </p:cNvPr>
          <p:cNvSpPr txBox="1"/>
          <p:nvPr/>
        </p:nvSpPr>
        <p:spPr>
          <a:xfrm>
            <a:off x="8968509" y="5607427"/>
            <a:ext cx="2275114" cy="748923"/>
          </a:xfrm>
          <a:prstGeom prst="rect">
            <a:avLst/>
          </a:prstGeom>
          <a:noFill/>
        </p:spPr>
        <p:txBody>
          <a:bodyPr wrap="square">
            <a:spAutoFit/>
          </a:bodyPr>
          <a:lstStyle/>
          <a:p>
            <a:pPr marL="0" marR="0" algn="ctr">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2018 photo</a:t>
            </a:r>
          </a:p>
          <a:p>
            <a:pPr marL="0" marR="0" algn="ctr">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Claims Lilly is not her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299C2FCB-44BF-D0ED-DF01-2D49D583D2D1}"/>
              </a:ext>
            </a:extLst>
          </p:cNvPr>
          <p:cNvSpPr txBox="1"/>
          <p:nvPr/>
        </p:nvSpPr>
        <p:spPr>
          <a:xfrm>
            <a:off x="3760042" y="5826662"/>
            <a:ext cx="4849899" cy="646331"/>
          </a:xfrm>
          <a:prstGeom prst="rect">
            <a:avLst/>
          </a:prstGeom>
          <a:noFill/>
        </p:spPr>
        <p:txBody>
          <a:bodyPr wrap="square" rtlCol="0">
            <a:spAutoFit/>
          </a:bodyPr>
          <a:lstStyle/>
          <a:p>
            <a:pPr algn="ctr"/>
            <a:r>
              <a:rPr lang="en-US" dirty="0"/>
              <a:t>2018, arresting officers recognized “Lilly.”</a:t>
            </a:r>
          </a:p>
          <a:p>
            <a:pPr algn="ctr"/>
            <a:r>
              <a:rPr lang="en-US" dirty="0"/>
              <a:t>Within days, the officer quit law enforcement. </a:t>
            </a:r>
          </a:p>
        </p:txBody>
      </p:sp>
      <p:pic>
        <p:nvPicPr>
          <p:cNvPr id="3" name="Picture 2">
            <a:extLst>
              <a:ext uri="{FF2B5EF4-FFF2-40B4-BE49-F238E27FC236}">
                <a16:creationId xmlns:a16="http://schemas.microsoft.com/office/drawing/2014/main" id="{2E2E0973-3DE2-71CA-F2B4-690EC73111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2116356"/>
            <a:ext cx="2632364" cy="3322129"/>
          </a:xfrm>
          <a:prstGeom prst="rect">
            <a:avLst/>
          </a:prstGeom>
        </p:spPr>
      </p:pic>
      <p:sp>
        <p:nvSpPr>
          <p:cNvPr id="8" name="TextBox 7">
            <a:extLst>
              <a:ext uri="{FF2B5EF4-FFF2-40B4-BE49-F238E27FC236}">
                <a16:creationId xmlns:a16="http://schemas.microsoft.com/office/drawing/2014/main" id="{9C9FA702-7BDF-55E3-2A0A-8A60861A988F}"/>
              </a:ext>
            </a:extLst>
          </p:cNvPr>
          <p:cNvSpPr txBox="1"/>
          <p:nvPr/>
        </p:nvSpPr>
        <p:spPr>
          <a:xfrm>
            <a:off x="948377" y="5435753"/>
            <a:ext cx="2632364" cy="923330"/>
          </a:xfrm>
          <a:prstGeom prst="rect">
            <a:avLst/>
          </a:prstGeom>
          <a:noFill/>
        </p:spPr>
        <p:txBody>
          <a:bodyPr wrap="square" rtlCol="0">
            <a:spAutoFit/>
          </a:bodyPr>
          <a:lstStyle/>
          <a:p>
            <a:pPr algn="ctr"/>
            <a:r>
              <a:rPr lang="en-US" b="1" dirty="0"/>
              <a:t>“Lilly” taken 2008</a:t>
            </a:r>
          </a:p>
          <a:p>
            <a:pPr algn="ctr"/>
            <a:r>
              <a:rPr lang="en-US" dirty="0"/>
              <a:t>Pimped in 2018</a:t>
            </a:r>
          </a:p>
          <a:p>
            <a:pPr algn="ctr"/>
            <a:r>
              <a:rPr lang="en-US" dirty="0"/>
              <a:t>by officer 100 miles away</a:t>
            </a:r>
          </a:p>
        </p:txBody>
      </p:sp>
      <p:sp>
        <p:nvSpPr>
          <p:cNvPr id="10" name="Slide Number Placeholder 9">
            <a:extLst>
              <a:ext uri="{FF2B5EF4-FFF2-40B4-BE49-F238E27FC236}">
                <a16:creationId xmlns:a16="http://schemas.microsoft.com/office/drawing/2014/main" id="{C9239CD5-FCC0-CB22-ED8D-81F03A103F00}"/>
              </a:ext>
            </a:extLst>
          </p:cNvPr>
          <p:cNvSpPr>
            <a:spLocks noGrp="1"/>
          </p:cNvSpPr>
          <p:nvPr>
            <p:ph type="sldNum" sz="quarter" idx="12"/>
          </p:nvPr>
        </p:nvSpPr>
        <p:spPr/>
        <p:txBody>
          <a:bodyPr/>
          <a:lstStyle/>
          <a:p>
            <a:fld id="{AE52999E-0903-48BA-8107-3D8890001D4F}" type="slidenum">
              <a:rPr lang="en-US" smtClean="0"/>
              <a:t>13</a:t>
            </a:fld>
            <a:endParaRPr lang="en-US" dirty="0"/>
          </a:p>
        </p:txBody>
      </p:sp>
      <p:pic>
        <p:nvPicPr>
          <p:cNvPr id="9" name="Picture 8">
            <a:extLst>
              <a:ext uri="{FF2B5EF4-FFF2-40B4-BE49-F238E27FC236}">
                <a16:creationId xmlns:a16="http://schemas.microsoft.com/office/drawing/2014/main" id="{79928415-DE41-B2C4-792F-CD1CD94207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92687" y="1596924"/>
            <a:ext cx="3350936" cy="4045528"/>
          </a:xfrm>
          <a:prstGeom prst="rect">
            <a:avLst/>
          </a:prstGeom>
        </p:spPr>
      </p:pic>
    </p:spTree>
    <p:extLst>
      <p:ext uri="{BB962C8B-B14F-4D97-AF65-F5344CB8AC3E}">
        <p14:creationId xmlns:p14="http://schemas.microsoft.com/office/powerpoint/2010/main" val="99336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200" y="2287010"/>
            <a:ext cx="10515600" cy="3843626"/>
          </a:xfrm>
        </p:spPr>
        <p:txBody>
          <a:bodyPr>
            <a:normAutofit/>
          </a:bodyPr>
          <a:lstStyle/>
          <a:p>
            <a:pPr marL="457200" indent="-457200">
              <a:buFont typeface="+mj-lt"/>
              <a:buAutoNum type="arabicPeriod"/>
            </a:pPr>
            <a:r>
              <a:rPr lang="en-US" dirty="0"/>
              <a:t>Using an imaginary person or </a:t>
            </a:r>
            <a:r>
              <a:rPr lang="en-US" dirty="0" err="1"/>
              <a:t>geomorph</a:t>
            </a:r>
            <a:r>
              <a:rPr lang="en-US" dirty="0"/>
              <a:t>, “Lilly”</a:t>
            </a:r>
          </a:p>
          <a:p>
            <a:pPr marL="457200" indent="-457200">
              <a:buFont typeface="+mj-lt"/>
              <a:buAutoNum type="arabicPeriod"/>
            </a:pPr>
            <a:r>
              <a:rPr lang="en-US" dirty="0"/>
              <a:t>Impersonating an adult, “Alex VA”</a:t>
            </a:r>
          </a:p>
          <a:p>
            <a:pPr marL="514350" indent="-514350">
              <a:buFont typeface="+mj-lt"/>
              <a:buAutoNum type="arabicPeriod"/>
            </a:pPr>
            <a:r>
              <a:rPr lang="en-US" dirty="0"/>
              <a:t>Impersonating a teen using teen’s phone for caller ID</a:t>
            </a:r>
          </a:p>
          <a:p>
            <a:pPr marL="514350" indent="-514350">
              <a:buFont typeface="+mj-lt"/>
              <a:buAutoNum type="arabicPeriod"/>
            </a:pPr>
            <a:r>
              <a:rPr lang="en-US" dirty="0"/>
              <a:t>FBI agent impersonating a mom pimping her “daughter”</a:t>
            </a:r>
          </a:p>
          <a:p>
            <a:pPr marL="457200" lvl="1" indent="0">
              <a:buNone/>
            </a:pPr>
            <a:endParaRPr lang="en-US" dirty="0"/>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Solicitation of a Minor </a:t>
            </a:r>
          </a:p>
          <a:p>
            <a:pPr algn="ctr"/>
            <a:r>
              <a:rPr lang="en-US" b="1" dirty="0"/>
              <a:t>4 Variations of Impersonation</a:t>
            </a:r>
          </a:p>
        </p:txBody>
      </p:sp>
      <p:sp>
        <p:nvSpPr>
          <p:cNvPr id="2" name="Date Placeholder 1">
            <a:extLst>
              <a:ext uri="{FF2B5EF4-FFF2-40B4-BE49-F238E27FC236}">
                <a16:creationId xmlns:a16="http://schemas.microsoft.com/office/drawing/2014/main" id="{1D552596-7BD0-314B-06D3-CD3BA5F8A0CB}"/>
              </a:ext>
            </a:extLst>
          </p:cNvPr>
          <p:cNvSpPr>
            <a:spLocks noGrp="1"/>
          </p:cNvSpPr>
          <p:nvPr>
            <p:ph type="dt" sz="half" idx="10"/>
          </p:nvPr>
        </p:nvSpPr>
        <p:spPr/>
        <p:txBody>
          <a:bodyPr/>
          <a:lstStyle/>
          <a:p>
            <a:r>
              <a:rPr lang="en-US"/>
              <a:t>July 2025</a:t>
            </a:r>
          </a:p>
        </p:txBody>
      </p:sp>
      <p:sp>
        <p:nvSpPr>
          <p:cNvPr id="5" name="Slide Number Placeholder 4">
            <a:extLst>
              <a:ext uri="{FF2B5EF4-FFF2-40B4-BE49-F238E27FC236}">
                <a16:creationId xmlns:a16="http://schemas.microsoft.com/office/drawing/2014/main" id="{16BFAF5B-5F16-651B-49B8-C0E18E044756}"/>
              </a:ext>
            </a:extLst>
          </p:cNvPr>
          <p:cNvSpPr>
            <a:spLocks noGrp="1"/>
          </p:cNvSpPr>
          <p:nvPr>
            <p:ph type="sldNum" sz="quarter" idx="12"/>
          </p:nvPr>
        </p:nvSpPr>
        <p:spPr/>
        <p:txBody>
          <a:bodyPr/>
          <a:lstStyle/>
          <a:p>
            <a:fld id="{AE52999E-0903-48BA-8107-3D8890001D4F}" type="slidenum">
              <a:rPr lang="en-US" smtClean="0"/>
              <a:t>14</a:t>
            </a:fld>
            <a:endParaRPr lang="en-US"/>
          </a:p>
        </p:txBody>
      </p:sp>
    </p:spTree>
    <p:extLst>
      <p:ext uri="{BB962C8B-B14F-4D97-AF65-F5344CB8AC3E}">
        <p14:creationId xmlns:p14="http://schemas.microsoft.com/office/powerpoint/2010/main" val="3589274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1409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Scenario #1 – Using an Imaginary Person</a:t>
            </a:r>
            <a:endParaRPr lang="en-US" sz="1200" dirty="0"/>
          </a:p>
        </p:txBody>
      </p:sp>
      <p:sp>
        <p:nvSpPr>
          <p:cNvPr id="12" name="Content Placeholder 2">
            <a:extLst>
              <a:ext uri="{FF2B5EF4-FFF2-40B4-BE49-F238E27FC236}">
                <a16:creationId xmlns:a16="http://schemas.microsoft.com/office/drawing/2014/main" id="{A9B48C59-B1B9-4DD6-8A30-99D0A3F91C75}"/>
              </a:ext>
            </a:extLst>
          </p:cNvPr>
          <p:cNvSpPr>
            <a:spLocks noGrp="1"/>
          </p:cNvSpPr>
          <p:nvPr>
            <p:ph idx="1"/>
          </p:nvPr>
        </p:nvSpPr>
        <p:spPr>
          <a:xfrm>
            <a:off x="838200" y="2061296"/>
            <a:ext cx="10515600" cy="4351338"/>
          </a:xfrm>
        </p:spPr>
        <p:txBody>
          <a:bodyPr>
            <a:normAutofit/>
          </a:bodyPr>
          <a:lstStyle/>
          <a:p>
            <a:r>
              <a:rPr lang="en-US" dirty="0"/>
              <a:t>“Lilly” does not exist</a:t>
            </a:r>
          </a:p>
          <a:p>
            <a:r>
              <a:rPr lang="en-US" dirty="0"/>
              <a:t>“Lilly” is a composite using technology</a:t>
            </a:r>
          </a:p>
          <a:p>
            <a:pPr lvl="1"/>
            <a:r>
              <a:rPr lang="en-US" dirty="0"/>
              <a:t>Female edited photo (geo-morph)</a:t>
            </a:r>
          </a:p>
          <a:p>
            <a:pPr marL="457200" lvl="1" indent="0">
              <a:buNone/>
            </a:pPr>
            <a:r>
              <a:rPr lang="en-US" dirty="0"/>
              <a:t>	– photo provides visual identification</a:t>
            </a:r>
          </a:p>
          <a:p>
            <a:pPr lvl="1"/>
            <a:r>
              <a:rPr lang="en-US" dirty="0"/>
              <a:t>Male detective texts, provides history and life stories</a:t>
            </a:r>
          </a:p>
          <a:p>
            <a:pPr lvl="1"/>
            <a:r>
              <a:rPr lang="en-US" dirty="0"/>
              <a:t>Uses entrapment</a:t>
            </a:r>
          </a:p>
          <a:p>
            <a:pPr lvl="1"/>
            <a:r>
              <a:rPr lang="en-US" dirty="0"/>
              <a:t>Claims to be 14-years-old</a:t>
            </a:r>
          </a:p>
          <a:p>
            <a:r>
              <a:rPr lang="en-US" dirty="0"/>
              <a:t>“Lilly” has no birth certificate</a:t>
            </a:r>
          </a:p>
          <a:p>
            <a:r>
              <a:rPr lang="en-US" dirty="0"/>
              <a:t>Imaginary person cannot grant consent to interception</a:t>
            </a:r>
          </a:p>
          <a:p>
            <a:endParaRPr lang="en-US" b="1" i="1" dirty="0"/>
          </a:p>
        </p:txBody>
      </p:sp>
      <p:pic>
        <p:nvPicPr>
          <p:cNvPr id="13" name="Picture 12">
            <a:extLst>
              <a:ext uri="{FF2B5EF4-FFF2-40B4-BE49-F238E27FC236}">
                <a16:creationId xmlns:a16="http://schemas.microsoft.com/office/drawing/2014/main" id="{7B578BD8-C15A-49B4-A6C0-180BB81114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0600" y="2179288"/>
            <a:ext cx="2632364" cy="3322129"/>
          </a:xfrm>
          <a:prstGeom prst="rect">
            <a:avLst/>
          </a:prstGeom>
        </p:spPr>
      </p:pic>
      <p:sp>
        <p:nvSpPr>
          <p:cNvPr id="2" name="Date Placeholder 1">
            <a:extLst>
              <a:ext uri="{FF2B5EF4-FFF2-40B4-BE49-F238E27FC236}">
                <a16:creationId xmlns:a16="http://schemas.microsoft.com/office/drawing/2014/main" id="{981AE20F-A631-E209-38AD-0D277F228C8D}"/>
              </a:ext>
            </a:extLst>
          </p:cNvPr>
          <p:cNvSpPr>
            <a:spLocks noGrp="1"/>
          </p:cNvSpPr>
          <p:nvPr>
            <p:ph type="dt" sz="half" idx="10"/>
          </p:nvPr>
        </p:nvSpPr>
        <p:spPr/>
        <p:txBody>
          <a:bodyPr/>
          <a:lstStyle/>
          <a:p>
            <a:r>
              <a:rPr lang="en-US"/>
              <a:t>July 2025</a:t>
            </a:r>
          </a:p>
        </p:txBody>
      </p:sp>
      <p:sp>
        <p:nvSpPr>
          <p:cNvPr id="3" name="Slide Number Placeholder 2">
            <a:extLst>
              <a:ext uri="{FF2B5EF4-FFF2-40B4-BE49-F238E27FC236}">
                <a16:creationId xmlns:a16="http://schemas.microsoft.com/office/drawing/2014/main" id="{3E623EBD-D19A-A074-FE33-30BA1C078C27}"/>
              </a:ext>
            </a:extLst>
          </p:cNvPr>
          <p:cNvSpPr>
            <a:spLocks noGrp="1"/>
          </p:cNvSpPr>
          <p:nvPr>
            <p:ph type="sldNum" sz="quarter" idx="12"/>
          </p:nvPr>
        </p:nvSpPr>
        <p:spPr/>
        <p:txBody>
          <a:bodyPr/>
          <a:lstStyle/>
          <a:p>
            <a:fld id="{AE52999E-0903-48BA-8107-3D8890001D4F}" type="slidenum">
              <a:rPr lang="en-US" smtClean="0"/>
              <a:t>15</a:t>
            </a:fld>
            <a:endParaRPr lang="en-US"/>
          </a:p>
        </p:txBody>
      </p:sp>
    </p:spTree>
    <p:extLst>
      <p:ext uri="{BB962C8B-B14F-4D97-AF65-F5344CB8AC3E}">
        <p14:creationId xmlns:p14="http://schemas.microsoft.com/office/powerpoint/2010/main" val="3243078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200" y="2287010"/>
            <a:ext cx="8434428" cy="4151738"/>
          </a:xfrm>
        </p:spPr>
        <p:txBody>
          <a:bodyPr>
            <a:normAutofit lnSpcReduction="10000"/>
          </a:bodyPr>
          <a:lstStyle/>
          <a:p>
            <a:r>
              <a:rPr lang="en-US" dirty="0"/>
              <a:t>“Alex VA” is a composite of 3 people plus technology</a:t>
            </a:r>
          </a:p>
          <a:p>
            <a:pPr lvl="1"/>
            <a:r>
              <a:rPr lang="en-US" dirty="0"/>
              <a:t>Det. BBB - texts, provides history and life stories</a:t>
            </a:r>
          </a:p>
          <a:p>
            <a:pPr lvl="1"/>
            <a:r>
              <a:rPr lang="en-US" dirty="0"/>
              <a:t>Officer #2 – photo provides visual identification</a:t>
            </a:r>
          </a:p>
          <a:p>
            <a:pPr marL="914400" lvl="2" indent="0">
              <a:buNone/>
            </a:pPr>
            <a:r>
              <a:rPr lang="en-US" dirty="0"/>
              <a:t>	(not party to any conversation)</a:t>
            </a:r>
          </a:p>
          <a:p>
            <a:pPr lvl="1"/>
            <a:r>
              <a:rPr lang="en-US" dirty="0"/>
              <a:t>Officer GGG – </a:t>
            </a:r>
            <a:r>
              <a:rPr lang="en-US" u="sng" dirty="0"/>
              <a:t>procured</a:t>
            </a:r>
            <a:r>
              <a:rPr lang="en-US" dirty="0"/>
              <a:t> as youthful voice</a:t>
            </a:r>
          </a:p>
          <a:p>
            <a:pPr marL="457200" lvl="1" indent="0">
              <a:buNone/>
            </a:pPr>
            <a:r>
              <a:rPr lang="en-US" dirty="0"/>
              <a:t>		 recorded in phone calls</a:t>
            </a:r>
          </a:p>
          <a:p>
            <a:r>
              <a:rPr lang="en-US" dirty="0"/>
              <a:t>3 birth certificates (3 people vs. 1 person)</a:t>
            </a:r>
          </a:p>
          <a:p>
            <a:r>
              <a:rPr lang="en-US" dirty="0"/>
              <a:t>No indication of age in profile (adult-only site)</a:t>
            </a:r>
          </a:p>
          <a:p>
            <a:r>
              <a:rPr lang="en-US" dirty="0"/>
              <a:t>Use entrapment</a:t>
            </a:r>
          </a:p>
          <a:p>
            <a:r>
              <a:rPr lang="en-US" dirty="0"/>
              <a:t>Later claim to be 14-years-old (5 o’clock shadow)</a:t>
            </a:r>
          </a:p>
          <a:p>
            <a:endParaRPr lang="en-US" dirty="0"/>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541867" y="452148"/>
            <a:ext cx="10952389"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Scenario #2 – Impersonating an Adult Officer</a:t>
            </a:r>
          </a:p>
          <a:p>
            <a:pPr algn="ctr"/>
            <a:r>
              <a:rPr lang="en-US" b="1" dirty="0"/>
              <a:t>On a Dating Site, Grindr</a:t>
            </a:r>
            <a:endParaRPr lang="en-US" sz="1200" dirty="0"/>
          </a:p>
        </p:txBody>
      </p:sp>
      <p:pic>
        <p:nvPicPr>
          <p:cNvPr id="6" name="Picture 5">
            <a:extLst>
              <a:ext uri="{FF2B5EF4-FFF2-40B4-BE49-F238E27FC236}">
                <a16:creationId xmlns:a16="http://schemas.microsoft.com/office/drawing/2014/main" id="{16680866-F886-4F69-B280-C29619EF6A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71177" y="1256722"/>
            <a:ext cx="2369921" cy="4757933"/>
          </a:xfrm>
          <a:prstGeom prst="rect">
            <a:avLst/>
          </a:prstGeom>
        </p:spPr>
      </p:pic>
      <p:sp>
        <p:nvSpPr>
          <p:cNvPr id="7" name="TextBox 6">
            <a:extLst>
              <a:ext uri="{FF2B5EF4-FFF2-40B4-BE49-F238E27FC236}">
                <a16:creationId xmlns:a16="http://schemas.microsoft.com/office/drawing/2014/main" id="{6F656B5A-6974-450B-AF75-2274E488438D}"/>
              </a:ext>
            </a:extLst>
          </p:cNvPr>
          <p:cNvSpPr txBox="1"/>
          <p:nvPr/>
        </p:nvSpPr>
        <p:spPr>
          <a:xfrm>
            <a:off x="9723004" y="6069416"/>
            <a:ext cx="1448923" cy="369332"/>
          </a:xfrm>
          <a:prstGeom prst="rect">
            <a:avLst/>
          </a:prstGeom>
          <a:noFill/>
        </p:spPr>
        <p:txBody>
          <a:bodyPr wrap="none" rtlCol="0">
            <a:spAutoFit/>
          </a:bodyPr>
          <a:lstStyle/>
          <a:p>
            <a:r>
              <a:rPr lang="en-US" dirty="0"/>
              <a:t>Grindr Profile</a:t>
            </a:r>
          </a:p>
        </p:txBody>
      </p:sp>
      <p:sp>
        <p:nvSpPr>
          <p:cNvPr id="2" name="Date Placeholder 1">
            <a:extLst>
              <a:ext uri="{FF2B5EF4-FFF2-40B4-BE49-F238E27FC236}">
                <a16:creationId xmlns:a16="http://schemas.microsoft.com/office/drawing/2014/main" id="{268AEF69-A459-189A-A51E-35154AE257E9}"/>
              </a:ext>
            </a:extLst>
          </p:cNvPr>
          <p:cNvSpPr>
            <a:spLocks noGrp="1"/>
          </p:cNvSpPr>
          <p:nvPr>
            <p:ph type="dt" sz="half" idx="10"/>
          </p:nvPr>
        </p:nvSpPr>
        <p:spPr/>
        <p:txBody>
          <a:bodyPr/>
          <a:lstStyle/>
          <a:p>
            <a:r>
              <a:rPr lang="en-US"/>
              <a:t>July 2025</a:t>
            </a:r>
          </a:p>
        </p:txBody>
      </p:sp>
      <p:sp>
        <p:nvSpPr>
          <p:cNvPr id="5" name="Slide Number Placeholder 4">
            <a:extLst>
              <a:ext uri="{FF2B5EF4-FFF2-40B4-BE49-F238E27FC236}">
                <a16:creationId xmlns:a16="http://schemas.microsoft.com/office/drawing/2014/main" id="{C775E0AD-F37A-2C0B-A0E7-1E8C4478EA6F}"/>
              </a:ext>
            </a:extLst>
          </p:cNvPr>
          <p:cNvSpPr>
            <a:spLocks noGrp="1"/>
          </p:cNvSpPr>
          <p:nvPr>
            <p:ph type="sldNum" sz="quarter" idx="12"/>
          </p:nvPr>
        </p:nvSpPr>
        <p:spPr/>
        <p:txBody>
          <a:bodyPr/>
          <a:lstStyle/>
          <a:p>
            <a:fld id="{AE52999E-0903-48BA-8107-3D8890001D4F}" type="slidenum">
              <a:rPr lang="en-US" smtClean="0"/>
              <a:t>16</a:t>
            </a:fld>
            <a:endParaRPr lang="en-US"/>
          </a:p>
        </p:txBody>
      </p:sp>
    </p:spTree>
    <p:extLst>
      <p:ext uri="{BB962C8B-B14F-4D97-AF65-F5344CB8AC3E}">
        <p14:creationId xmlns:p14="http://schemas.microsoft.com/office/powerpoint/2010/main" val="173622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2163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Scenario #3 - Impersonating a Teen</a:t>
            </a:r>
            <a:endParaRPr lang="en-US" sz="1200" dirty="0"/>
          </a:p>
        </p:txBody>
      </p:sp>
      <p:sp>
        <p:nvSpPr>
          <p:cNvPr id="12" name="Content Placeholder 2">
            <a:extLst>
              <a:ext uri="{FF2B5EF4-FFF2-40B4-BE49-F238E27FC236}">
                <a16:creationId xmlns:a16="http://schemas.microsoft.com/office/drawing/2014/main" id="{A9B48C59-B1B9-4DD6-8A30-99D0A3F91C75}"/>
              </a:ext>
            </a:extLst>
          </p:cNvPr>
          <p:cNvSpPr>
            <a:spLocks noGrp="1"/>
          </p:cNvSpPr>
          <p:nvPr>
            <p:ph idx="1"/>
          </p:nvPr>
        </p:nvSpPr>
        <p:spPr>
          <a:xfrm>
            <a:off x="838200" y="2061296"/>
            <a:ext cx="10700208" cy="4351338"/>
          </a:xfrm>
        </p:spPr>
        <p:txBody>
          <a:bodyPr>
            <a:normAutofit/>
          </a:bodyPr>
          <a:lstStyle/>
          <a:p>
            <a:r>
              <a:rPr lang="en-US" sz="2400" dirty="0"/>
              <a:t>Parents reported suspicious texts from an adult to their teen</a:t>
            </a:r>
          </a:p>
          <a:p>
            <a:r>
              <a:rPr lang="en-US" sz="2400" dirty="0"/>
              <a:t>No criminal act committed by the adult, yet</a:t>
            </a:r>
          </a:p>
          <a:p>
            <a:r>
              <a:rPr lang="en-US" sz="2400" dirty="0"/>
              <a:t>Detective obtained </a:t>
            </a:r>
            <a:r>
              <a:rPr lang="en-US" sz="2400" u="sng" dirty="0"/>
              <a:t>written permission </a:t>
            </a:r>
            <a:r>
              <a:rPr lang="en-US" sz="2400" dirty="0"/>
              <a:t>from parents </a:t>
            </a:r>
          </a:p>
          <a:p>
            <a:pPr marL="0" indent="0">
              <a:buNone/>
            </a:pPr>
            <a:r>
              <a:rPr lang="en-US" sz="2400" dirty="0"/>
              <a:t>	(e.g. </a:t>
            </a:r>
            <a:r>
              <a:rPr lang="en-US" sz="2400" dirty="0">
                <a:solidFill>
                  <a:srgbClr val="000000"/>
                </a:solidFill>
                <a:latin typeface="Times New Roman" panose="02020603050405020304" pitchFamily="18" charset="0"/>
                <a:ea typeface="Calibri" panose="020F0502020204030204" pitchFamily="34" charset="0"/>
              </a:rPr>
              <a:t>FBI Form FD-1086 - Consent to Assume Online Identity</a:t>
            </a:r>
            <a:r>
              <a:rPr lang="en-US" sz="2400" dirty="0"/>
              <a:t>)</a:t>
            </a:r>
          </a:p>
          <a:p>
            <a:r>
              <a:rPr lang="en-US" sz="2400" dirty="0"/>
              <a:t>Used teen’s phone to impersonate the teen and exchange texts</a:t>
            </a:r>
          </a:p>
          <a:p>
            <a:r>
              <a:rPr lang="en-US" sz="2400" dirty="0"/>
              <a:t>Used entrapment to cause a crime to be committed</a:t>
            </a:r>
          </a:p>
          <a:p>
            <a:r>
              <a:rPr lang="en-US" sz="2400" dirty="0"/>
              <a:t>Arrest warrant shows crime did not occur with actual youth:</a:t>
            </a:r>
          </a:p>
          <a:p>
            <a:pPr marL="0" indent="0" algn="ctr">
              <a:buNone/>
            </a:pPr>
            <a:r>
              <a:rPr lang="en-US" dirty="0"/>
              <a:t>“UNDERCOVER OPERATION </a:t>
            </a:r>
            <a:r>
              <a:rPr lang="en-US" u="sng" dirty="0"/>
              <a:t>ALLEGED 14-YEAR-OLD </a:t>
            </a:r>
            <a:r>
              <a:rPr lang="en-US" dirty="0"/>
              <a:t>MALE”</a:t>
            </a:r>
          </a:p>
        </p:txBody>
      </p:sp>
      <p:sp>
        <p:nvSpPr>
          <p:cNvPr id="2" name="Date Placeholder 1">
            <a:extLst>
              <a:ext uri="{FF2B5EF4-FFF2-40B4-BE49-F238E27FC236}">
                <a16:creationId xmlns:a16="http://schemas.microsoft.com/office/drawing/2014/main" id="{6B839D24-E77F-0E86-C3BE-6F536D7F3136}"/>
              </a:ext>
            </a:extLst>
          </p:cNvPr>
          <p:cNvSpPr>
            <a:spLocks noGrp="1"/>
          </p:cNvSpPr>
          <p:nvPr>
            <p:ph type="dt" sz="half" idx="10"/>
          </p:nvPr>
        </p:nvSpPr>
        <p:spPr/>
        <p:txBody>
          <a:bodyPr/>
          <a:lstStyle/>
          <a:p>
            <a:r>
              <a:rPr lang="en-US"/>
              <a:t>July 2025</a:t>
            </a:r>
          </a:p>
        </p:txBody>
      </p:sp>
      <p:sp>
        <p:nvSpPr>
          <p:cNvPr id="5" name="Slide Number Placeholder 4">
            <a:extLst>
              <a:ext uri="{FF2B5EF4-FFF2-40B4-BE49-F238E27FC236}">
                <a16:creationId xmlns:a16="http://schemas.microsoft.com/office/drawing/2014/main" id="{E9BF9840-4197-56B7-A8AF-F646E6AD37F7}"/>
              </a:ext>
            </a:extLst>
          </p:cNvPr>
          <p:cNvSpPr>
            <a:spLocks noGrp="1"/>
          </p:cNvSpPr>
          <p:nvPr>
            <p:ph type="sldNum" sz="quarter" idx="12"/>
          </p:nvPr>
        </p:nvSpPr>
        <p:spPr/>
        <p:txBody>
          <a:bodyPr/>
          <a:lstStyle/>
          <a:p>
            <a:fld id="{AE52999E-0903-48BA-8107-3D8890001D4F}" type="slidenum">
              <a:rPr lang="en-US" smtClean="0"/>
              <a:t>17</a:t>
            </a:fld>
            <a:endParaRPr lang="en-US"/>
          </a:p>
        </p:txBody>
      </p:sp>
    </p:spTree>
    <p:extLst>
      <p:ext uri="{BB962C8B-B14F-4D97-AF65-F5344CB8AC3E}">
        <p14:creationId xmlns:p14="http://schemas.microsoft.com/office/powerpoint/2010/main" val="19183530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EAD0-2819-CF0B-835B-A79AB5DF58FD}"/>
              </a:ext>
            </a:extLst>
          </p:cNvPr>
          <p:cNvSpPr>
            <a:spLocks noGrp="1"/>
          </p:cNvSpPr>
          <p:nvPr>
            <p:ph type="title"/>
          </p:nvPr>
        </p:nvSpPr>
        <p:spPr/>
        <p:txBody>
          <a:bodyPr/>
          <a:lstStyle/>
          <a:p>
            <a:r>
              <a:rPr lang="en-US" b="1" dirty="0"/>
              <a:t>Scenario #4 – FBI Agent Impersonating a Mom</a:t>
            </a:r>
          </a:p>
        </p:txBody>
      </p:sp>
      <p:sp>
        <p:nvSpPr>
          <p:cNvPr id="3" name="Content Placeholder 2">
            <a:extLst>
              <a:ext uri="{FF2B5EF4-FFF2-40B4-BE49-F238E27FC236}">
                <a16:creationId xmlns:a16="http://schemas.microsoft.com/office/drawing/2014/main" id="{0C606D54-48D9-FBB9-FED7-27891CA48893}"/>
              </a:ext>
            </a:extLst>
          </p:cNvPr>
          <p:cNvSpPr>
            <a:spLocks noGrp="1"/>
          </p:cNvSpPr>
          <p:nvPr>
            <p:ph idx="1"/>
          </p:nvPr>
        </p:nvSpPr>
        <p:spPr>
          <a:xfrm>
            <a:off x="708660" y="2005012"/>
            <a:ext cx="6528866" cy="4106228"/>
          </a:xfrm>
        </p:spPr>
        <p:txBody>
          <a:bodyPr>
            <a:normAutofit fontScale="92500" lnSpcReduction="10000"/>
          </a:bodyPr>
          <a:lstStyle/>
          <a:p>
            <a:r>
              <a:rPr lang="en-US" dirty="0"/>
              <a:t>Posted ad on </a:t>
            </a:r>
            <a:r>
              <a:rPr lang="en-US" dirty="0" err="1"/>
              <a:t>CraigsList</a:t>
            </a:r>
            <a:r>
              <a:rPr lang="en-US" dirty="0"/>
              <a:t> Adult dating</a:t>
            </a:r>
          </a:p>
          <a:p>
            <a:r>
              <a:rPr lang="en-US" b="1" dirty="0"/>
              <a:t>Male FBI Agent - </a:t>
            </a:r>
            <a:r>
              <a:rPr lang="en-US" dirty="0"/>
              <a:t>Bait and Switch</a:t>
            </a:r>
          </a:p>
          <a:p>
            <a:pPr marL="457200" lvl="1" indent="0">
              <a:buNone/>
            </a:pPr>
            <a:r>
              <a:rPr lang="en-US" kern="0" dirty="0">
                <a:effectLst/>
                <a:ea typeface="Calibri" panose="020F0502020204030204" pitchFamily="34" charset="0"/>
              </a:rPr>
              <a:t>“</a:t>
            </a:r>
            <a:r>
              <a:rPr lang="en-US" i="1" kern="0" dirty="0">
                <a:effectLst/>
                <a:ea typeface="Calibri" panose="020F0502020204030204" pitchFamily="34" charset="0"/>
              </a:rPr>
              <a:t>This is not about me!!! Mom with 12 </a:t>
            </a:r>
            <a:r>
              <a:rPr lang="en-US" i="1" kern="0" dirty="0" err="1">
                <a:effectLst/>
                <a:ea typeface="Calibri" panose="020F0502020204030204" pitchFamily="34" charset="0"/>
              </a:rPr>
              <a:t>yo</a:t>
            </a:r>
            <a:r>
              <a:rPr lang="en-US" i="1" kern="0" dirty="0">
                <a:effectLst/>
                <a:ea typeface="Calibri" panose="020F0502020204030204" pitchFamily="34" charset="0"/>
              </a:rPr>
              <a:t> daughter looking to gain new life experiences for my daughter”</a:t>
            </a:r>
            <a:endParaRPr lang="en-US" dirty="0"/>
          </a:p>
          <a:p>
            <a:r>
              <a:rPr lang="en-US" dirty="0"/>
              <a:t>Agent refuses to meet unless the fake daughter can tag along</a:t>
            </a:r>
          </a:p>
          <a:p>
            <a:r>
              <a:rPr lang="en-US" dirty="0"/>
              <a:t>Defendant researches conversation to find it was FAKE - wrong school, wrong dates, etc. </a:t>
            </a:r>
          </a:p>
          <a:p>
            <a:r>
              <a:rPr lang="en-US" sz="2200" b="1" dirty="0">
                <a:effectLst/>
                <a:latin typeface="Times New Roman" panose="02020603050405020304" pitchFamily="18" charset="0"/>
                <a:ea typeface="Calibri" panose="020F0502020204030204" pitchFamily="34" charset="0"/>
              </a:rPr>
              <a:t>Entrapment -</a:t>
            </a:r>
            <a:endParaRPr lang="en-US" sz="2200" i="1" dirty="0">
              <a:effectLst/>
              <a:latin typeface="Times New Roman" panose="02020603050405020304" pitchFamily="18" charset="0"/>
              <a:ea typeface="Calibri" panose="020F0502020204030204" pitchFamily="34" charset="0"/>
            </a:endParaRPr>
          </a:p>
          <a:p>
            <a:pPr marL="0" indent="0">
              <a:buNone/>
            </a:pPr>
            <a:r>
              <a:rPr lang="en-US" sz="2600" i="1" dirty="0">
                <a:effectLst/>
                <a:latin typeface="Times New Roman" panose="02020603050405020304" pitchFamily="18" charset="0"/>
                <a:ea typeface="Calibri" panose="020F0502020204030204" pitchFamily="34" charset="0"/>
              </a:rPr>
              <a:t>     U.S. v. </a:t>
            </a:r>
            <a:r>
              <a:rPr lang="en-US" sz="2600" i="1" dirty="0" err="1">
                <a:effectLst/>
                <a:latin typeface="Times New Roman" panose="02020603050405020304" pitchFamily="18" charset="0"/>
                <a:ea typeface="Calibri" panose="020F0502020204030204" pitchFamily="34" charset="0"/>
              </a:rPr>
              <a:t>Poehlman</a:t>
            </a:r>
            <a:r>
              <a:rPr lang="en-US" sz="2600" i="1" dirty="0">
                <a:effectLst/>
                <a:latin typeface="Times New Roman" panose="02020603050405020304" pitchFamily="18" charset="0"/>
                <a:ea typeface="Calibri" panose="020F0502020204030204" pitchFamily="34" charset="0"/>
              </a:rPr>
              <a:t>, </a:t>
            </a:r>
            <a:r>
              <a:rPr lang="en-US" sz="2600" dirty="0">
                <a:effectLst/>
                <a:latin typeface="Times New Roman" panose="02020603050405020304" pitchFamily="18" charset="0"/>
                <a:ea typeface="Calibri" panose="020F0502020204030204" pitchFamily="34" charset="0"/>
              </a:rPr>
              <a:t>217 F.3d 692 (9</a:t>
            </a:r>
            <a:r>
              <a:rPr lang="en-US" sz="2600" baseline="30000" dirty="0">
                <a:effectLst/>
                <a:latin typeface="Times New Roman" panose="02020603050405020304" pitchFamily="18" charset="0"/>
                <a:ea typeface="Calibri" panose="020F0502020204030204" pitchFamily="34" charset="0"/>
              </a:rPr>
              <a:t>th</a:t>
            </a:r>
            <a:r>
              <a:rPr lang="en-US" sz="2600" dirty="0">
                <a:effectLst/>
                <a:latin typeface="Times New Roman" panose="02020603050405020304" pitchFamily="18" charset="0"/>
                <a:ea typeface="Calibri" panose="020F0502020204030204" pitchFamily="34" charset="0"/>
              </a:rPr>
              <a:t> Cir. 2000)</a:t>
            </a:r>
            <a:endParaRPr lang="en-US" sz="2200" dirty="0">
              <a:effectLst/>
              <a:latin typeface="Times New Roman" panose="02020603050405020304" pitchFamily="18" charset="0"/>
              <a:ea typeface="Calibri" panose="020F0502020204030204" pitchFamily="34" charset="0"/>
            </a:endParaRPr>
          </a:p>
        </p:txBody>
      </p:sp>
      <p:sp>
        <p:nvSpPr>
          <p:cNvPr id="4" name="Date Placeholder 3">
            <a:extLst>
              <a:ext uri="{FF2B5EF4-FFF2-40B4-BE49-F238E27FC236}">
                <a16:creationId xmlns:a16="http://schemas.microsoft.com/office/drawing/2014/main" id="{10ACACAA-8212-5CDD-7908-E94C846F6AE7}"/>
              </a:ext>
            </a:extLst>
          </p:cNvPr>
          <p:cNvSpPr>
            <a:spLocks noGrp="1"/>
          </p:cNvSpPr>
          <p:nvPr>
            <p:ph type="dt" sz="half" idx="10"/>
          </p:nvPr>
        </p:nvSpPr>
        <p:spPr/>
        <p:txBody>
          <a:bodyPr/>
          <a:lstStyle/>
          <a:p>
            <a:r>
              <a:rPr lang="en-US"/>
              <a:t>July 2025</a:t>
            </a:r>
          </a:p>
        </p:txBody>
      </p:sp>
      <p:pic>
        <p:nvPicPr>
          <p:cNvPr id="9" name="Picture 8">
            <a:extLst>
              <a:ext uri="{FF2B5EF4-FFF2-40B4-BE49-F238E27FC236}">
                <a16:creationId xmlns:a16="http://schemas.microsoft.com/office/drawing/2014/main" id="{A2D2CF3E-AF9E-FE58-B52C-ED38E022F7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7526" y="1825625"/>
            <a:ext cx="4116273" cy="3994150"/>
          </a:xfrm>
          <a:prstGeom prst="rect">
            <a:avLst/>
          </a:prstGeom>
        </p:spPr>
      </p:pic>
      <p:sp>
        <p:nvSpPr>
          <p:cNvPr id="6" name="Slide Number Placeholder 5">
            <a:extLst>
              <a:ext uri="{FF2B5EF4-FFF2-40B4-BE49-F238E27FC236}">
                <a16:creationId xmlns:a16="http://schemas.microsoft.com/office/drawing/2014/main" id="{C8AA1EF2-508A-ACFF-F0B8-7E6E3D6B5132}"/>
              </a:ext>
            </a:extLst>
          </p:cNvPr>
          <p:cNvSpPr>
            <a:spLocks noGrp="1"/>
          </p:cNvSpPr>
          <p:nvPr>
            <p:ph type="sldNum" sz="quarter" idx="12"/>
          </p:nvPr>
        </p:nvSpPr>
        <p:spPr/>
        <p:txBody>
          <a:bodyPr/>
          <a:lstStyle/>
          <a:p>
            <a:fld id="{AE52999E-0903-48BA-8107-3D8890001D4F}" type="slidenum">
              <a:rPr lang="en-US" smtClean="0"/>
              <a:t>18</a:t>
            </a:fld>
            <a:endParaRPr lang="en-US"/>
          </a:p>
        </p:txBody>
      </p:sp>
    </p:spTree>
    <p:extLst>
      <p:ext uri="{BB962C8B-B14F-4D97-AF65-F5344CB8AC3E}">
        <p14:creationId xmlns:p14="http://schemas.microsoft.com/office/powerpoint/2010/main" val="2957263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E9CD3-7240-AD7D-8783-5B48F82C2924}"/>
              </a:ext>
            </a:extLst>
          </p:cNvPr>
          <p:cNvSpPr>
            <a:spLocks noGrp="1"/>
          </p:cNvSpPr>
          <p:nvPr>
            <p:ph type="title"/>
          </p:nvPr>
        </p:nvSpPr>
        <p:spPr/>
        <p:txBody>
          <a:bodyPr/>
          <a:lstStyle/>
          <a:p>
            <a:pPr algn="ctr"/>
            <a:r>
              <a:rPr lang="en-US" b="1" dirty="0"/>
              <a:t>Entrapment</a:t>
            </a:r>
            <a:br>
              <a:rPr lang="en-US" b="1" dirty="0"/>
            </a:br>
            <a:r>
              <a:rPr lang="en-US" b="1" dirty="0"/>
              <a:t>Teach the Suspect how to Commit the Crime</a:t>
            </a:r>
          </a:p>
        </p:txBody>
      </p:sp>
      <p:sp>
        <p:nvSpPr>
          <p:cNvPr id="3" name="Content Placeholder 2">
            <a:extLst>
              <a:ext uri="{FF2B5EF4-FFF2-40B4-BE49-F238E27FC236}">
                <a16:creationId xmlns:a16="http://schemas.microsoft.com/office/drawing/2014/main" id="{F43B83CF-64E4-EBF1-FFC5-14484FAF568B}"/>
              </a:ext>
            </a:extLst>
          </p:cNvPr>
          <p:cNvSpPr>
            <a:spLocks noGrp="1"/>
          </p:cNvSpPr>
          <p:nvPr>
            <p:ph idx="1"/>
          </p:nvPr>
        </p:nvSpPr>
        <p:spPr/>
        <p:txBody>
          <a:bodyPr>
            <a:normAutofit/>
          </a:bodyPr>
          <a:lstStyle/>
          <a:p>
            <a:pPr marL="0" indent="0">
              <a:buNone/>
            </a:pPr>
            <a:r>
              <a:rPr lang="en-US" dirty="0"/>
              <a:t>Officer (“Lilly”):</a:t>
            </a:r>
          </a:p>
          <a:p>
            <a:pPr marL="457200" lvl="1" indent="0">
              <a:buNone/>
            </a:pPr>
            <a:r>
              <a:rPr lang="en-US" dirty="0"/>
              <a:t>“I wish I could watch” “I want to see you”</a:t>
            </a:r>
          </a:p>
          <a:p>
            <a:pPr marL="457200" lvl="1" indent="0">
              <a:buNone/>
            </a:pPr>
            <a:r>
              <a:rPr lang="en-US" dirty="0"/>
              <a:t>“You could db [Dropbox] a video too.  Neck down or something.”</a:t>
            </a:r>
          </a:p>
          <a:p>
            <a:pPr marL="0" indent="0">
              <a:buNone/>
            </a:pPr>
            <a:r>
              <a:rPr lang="en-US" dirty="0"/>
              <a:t>Defendant :</a:t>
            </a:r>
          </a:p>
          <a:p>
            <a:pPr marL="457200" lvl="1" indent="0">
              <a:buNone/>
            </a:pPr>
            <a:r>
              <a:rPr lang="en-US" dirty="0"/>
              <a:t>“How do I send you the link?”</a:t>
            </a:r>
          </a:p>
          <a:p>
            <a:pPr marL="0" indent="0">
              <a:buNone/>
            </a:pPr>
            <a:r>
              <a:rPr lang="en-US" dirty="0"/>
              <a:t>Officer:</a:t>
            </a:r>
          </a:p>
          <a:p>
            <a:pPr marL="457200" lvl="1" indent="0">
              <a:buNone/>
            </a:pPr>
            <a:r>
              <a:rPr lang="en-US" dirty="0"/>
              <a:t>“you put the pic in your db [Dropbox].  Right click the pick [picture] and copy the link.  Then paste it here.”</a:t>
            </a:r>
          </a:p>
          <a:p>
            <a:pPr marL="457200" lvl="1" indent="0">
              <a:buNone/>
            </a:pPr>
            <a:endParaRPr lang="en-US" dirty="0"/>
          </a:p>
        </p:txBody>
      </p:sp>
      <p:sp>
        <p:nvSpPr>
          <p:cNvPr id="4" name="Date Placeholder 3">
            <a:extLst>
              <a:ext uri="{FF2B5EF4-FFF2-40B4-BE49-F238E27FC236}">
                <a16:creationId xmlns:a16="http://schemas.microsoft.com/office/drawing/2014/main" id="{499FC92D-3BCD-1D1A-AA62-81099270069E}"/>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BC1C02EE-1CF8-322F-E3A8-050DDF2D6F08}"/>
              </a:ext>
            </a:extLst>
          </p:cNvPr>
          <p:cNvSpPr>
            <a:spLocks noGrp="1"/>
          </p:cNvSpPr>
          <p:nvPr>
            <p:ph type="sldNum" sz="quarter" idx="12"/>
          </p:nvPr>
        </p:nvSpPr>
        <p:spPr/>
        <p:txBody>
          <a:bodyPr/>
          <a:lstStyle/>
          <a:p>
            <a:fld id="{AE52999E-0903-48BA-8107-3D8890001D4F}" type="slidenum">
              <a:rPr lang="en-US" smtClean="0"/>
              <a:t>19</a:t>
            </a:fld>
            <a:endParaRPr lang="en-US"/>
          </a:p>
        </p:txBody>
      </p:sp>
    </p:spTree>
    <p:extLst>
      <p:ext uri="{BB962C8B-B14F-4D97-AF65-F5344CB8AC3E}">
        <p14:creationId xmlns:p14="http://schemas.microsoft.com/office/powerpoint/2010/main" val="1246142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8497D-06A6-40A4-8ABC-4B648EDDFEA6}"/>
              </a:ext>
            </a:extLst>
          </p:cNvPr>
          <p:cNvSpPr>
            <a:spLocks noGrp="1"/>
          </p:cNvSpPr>
          <p:nvPr>
            <p:ph type="ctrTitle"/>
          </p:nvPr>
        </p:nvSpPr>
        <p:spPr>
          <a:xfrm>
            <a:off x="5720080" y="1899921"/>
            <a:ext cx="6067108" cy="2457768"/>
          </a:xfrm>
        </p:spPr>
        <p:txBody>
          <a:bodyPr>
            <a:normAutofit fontScale="90000"/>
          </a:bodyPr>
          <a:lstStyle/>
          <a:p>
            <a:r>
              <a:rPr lang="en-US" sz="4000" dirty="0"/>
              <a:t>Recipient of the</a:t>
            </a:r>
            <a:br>
              <a:rPr lang="en-US" sz="4800" b="1" dirty="0"/>
            </a:br>
            <a:r>
              <a:rPr lang="en-US" sz="4800" b="1" dirty="0"/>
              <a:t>2024 </a:t>
            </a:r>
            <a:br>
              <a:rPr lang="en-US" sz="4800" b="1" dirty="0"/>
            </a:br>
            <a:r>
              <a:rPr lang="en-US" sz="4800" b="1" dirty="0"/>
              <a:t>Warren Johansson </a:t>
            </a:r>
            <a:br>
              <a:rPr lang="en-US" sz="4800" b="1" dirty="0"/>
            </a:br>
            <a:r>
              <a:rPr lang="en-US" sz="4800" b="1" dirty="0"/>
              <a:t>Book Award</a:t>
            </a:r>
          </a:p>
        </p:txBody>
      </p:sp>
      <p:sp>
        <p:nvSpPr>
          <p:cNvPr id="5" name="Date Placeholder 4">
            <a:extLst>
              <a:ext uri="{FF2B5EF4-FFF2-40B4-BE49-F238E27FC236}">
                <a16:creationId xmlns:a16="http://schemas.microsoft.com/office/drawing/2014/main" id="{4689E53B-0CA6-2FED-9599-5AFEFD5CB41B}"/>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C363BEF9-2139-045E-0F82-C0FD5E6418DC}"/>
              </a:ext>
            </a:extLst>
          </p:cNvPr>
          <p:cNvSpPr>
            <a:spLocks noGrp="1"/>
          </p:cNvSpPr>
          <p:nvPr>
            <p:ph type="sldNum" sz="quarter" idx="12"/>
          </p:nvPr>
        </p:nvSpPr>
        <p:spPr/>
        <p:txBody>
          <a:bodyPr/>
          <a:lstStyle/>
          <a:p>
            <a:fld id="{AE52999E-0903-48BA-8107-3D8890001D4F}" type="slidenum">
              <a:rPr lang="en-US" smtClean="0"/>
              <a:t>2</a:t>
            </a:fld>
            <a:endParaRPr lang="en-US"/>
          </a:p>
        </p:txBody>
      </p:sp>
      <p:pic>
        <p:nvPicPr>
          <p:cNvPr id="7" name="Picture 6">
            <a:extLst>
              <a:ext uri="{FF2B5EF4-FFF2-40B4-BE49-F238E27FC236}">
                <a16:creationId xmlns:a16="http://schemas.microsoft.com/office/drawing/2014/main" id="{51595B38-752F-F622-2C56-18B4235657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780" y="294640"/>
            <a:ext cx="4006182" cy="6061710"/>
          </a:xfrm>
          <a:prstGeom prst="rect">
            <a:avLst/>
          </a:prstGeom>
        </p:spPr>
      </p:pic>
    </p:spTree>
    <p:extLst>
      <p:ext uri="{BB962C8B-B14F-4D97-AF65-F5344CB8AC3E}">
        <p14:creationId xmlns:p14="http://schemas.microsoft.com/office/powerpoint/2010/main" val="2448528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D7E5A0-62E3-5FDF-F265-247975EF396C}"/>
              </a:ext>
            </a:extLst>
          </p:cNvPr>
          <p:cNvSpPr>
            <a:spLocks noGrp="1"/>
          </p:cNvSpPr>
          <p:nvPr>
            <p:ph type="dt" sz="half" idx="10"/>
          </p:nvPr>
        </p:nvSpPr>
        <p:spPr/>
        <p:txBody>
          <a:bodyPr/>
          <a:lstStyle/>
          <a:p>
            <a:r>
              <a:rPr lang="en-US"/>
              <a:t>July 2025</a:t>
            </a:r>
          </a:p>
        </p:txBody>
      </p:sp>
      <p:sp>
        <p:nvSpPr>
          <p:cNvPr id="3" name="Slide Number Placeholder 2">
            <a:extLst>
              <a:ext uri="{FF2B5EF4-FFF2-40B4-BE49-F238E27FC236}">
                <a16:creationId xmlns:a16="http://schemas.microsoft.com/office/drawing/2014/main" id="{5FFC54B2-B3F4-007F-B2A9-17B764268DB7}"/>
              </a:ext>
            </a:extLst>
          </p:cNvPr>
          <p:cNvSpPr>
            <a:spLocks noGrp="1"/>
          </p:cNvSpPr>
          <p:nvPr>
            <p:ph type="sldNum" sz="quarter" idx="12"/>
          </p:nvPr>
        </p:nvSpPr>
        <p:spPr/>
        <p:txBody>
          <a:bodyPr/>
          <a:lstStyle/>
          <a:p>
            <a:fld id="{AE52999E-0903-48BA-8107-3D8890001D4F}" type="slidenum">
              <a:rPr lang="en-US" smtClean="0"/>
              <a:t>20</a:t>
            </a:fld>
            <a:endParaRPr lang="en-US"/>
          </a:p>
        </p:txBody>
      </p:sp>
      <p:sp>
        <p:nvSpPr>
          <p:cNvPr id="4" name="Content Placeholder 2">
            <a:extLst>
              <a:ext uri="{FF2B5EF4-FFF2-40B4-BE49-F238E27FC236}">
                <a16:creationId xmlns:a16="http://schemas.microsoft.com/office/drawing/2014/main" id="{8570E4F4-49E1-79E6-9E7F-517A7ADFF30C}"/>
              </a:ext>
            </a:extLst>
          </p:cNvPr>
          <p:cNvSpPr txBox="1">
            <a:spLocks/>
          </p:cNvSpPr>
          <p:nvPr/>
        </p:nvSpPr>
        <p:spPr>
          <a:xfrm>
            <a:off x="641074" y="1812078"/>
            <a:ext cx="10909852" cy="323384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200" i="1" dirty="0"/>
              <a:t>“</a:t>
            </a:r>
            <a:r>
              <a:rPr lang="en-US" sz="3200" b="1" i="1" dirty="0"/>
              <a:t>Impersonation</a:t>
            </a:r>
            <a:r>
              <a:rPr lang="en-US" sz="3200" i="1" dirty="0"/>
              <a:t>” the act of impersonating someone</a:t>
            </a:r>
          </a:p>
          <a:p>
            <a:pPr marL="0" indent="0">
              <a:buFont typeface="Arial" panose="020B0604020202020204" pitchFamily="34" charset="0"/>
              <a:buNone/>
            </a:pPr>
            <a:r>
              <a:rPr lang="en-US" sz="3200" i="1" dirty="0"/>
              <a:t>“</a:t>
            </a:r>
            <a:r>
              <a:rPr lang="en-US" sz="3200" b="1" i="1" dirty="0"/>
              <a:t>Impostor</a:t>
            </a:r>
            <a:r>
              <a:rPr lang="en-US" sz="3200" i="1" dirty="0"/>
              <a:t>” – one who pretends to be someone else to deceive others</a:t>
            </a:r>
          </a:p>
          <a:p>
            <a:pPr marL="0" indent="0">
              <a:buFont typeface="Arial" panose="020B0604020202020204" pitchFamily="34" charset="0"/>
              <a:buNone/>
            </a:pPr>
            <a:r>
              <a:rPr lang="en-US" sz="3200" b="1" i="1" dirty="0"/>
              <a:t>“Persona” </a:t>
            </a:r>
            <a:r>
              <a:rPr lang="en-US" sz="3200" i="1" dirty="0"/>
              <a:t>is an individual human being</a:t>
            </a:r>
          </a:p>
          <a:p>
            <a:pPr lvl="1"/>
            <a:r>
              <a:rPr lang="en-US" sz="2800" dirty="0"/>
              <a:t>Wearing a disguise</a:t>
            </a:r>
          </a:p>
          <a:p>
            <a:pPr lvl="1"/>
            <a:r>
              <a:rPr lang="en-US" sz="2800" dirty="0"/>
              <a:t>Using a fake name</a:t>
            </a:r>
          </a:p>
          <a:p>
            <a:pPr lvl="1"/>
            <a:r>
              <a:rPr lang="en-US" sz="2800" dirty="0"/>
              <a:t>Speaking with a fake accent</a:t>
            </a:r>
            <a:endParaRPr lang="en-US" sz="2800" dirty="0">
              <a:solidFill>
                <a:srgbClr val="000000"/>
              </a:solidFill>
              <a:cs typeface="Times New Roman" panose="02020603050405020304" pitchFamily="18" charset="0"/>
            </a:endParaRPr>
          </a:p>
          <a:p>
            <a:pPr marL="0" indent="0">
              <a:buFont typeface="Arial" panose="020B0604020202020204" pitchFamily="34" charset="0"/>
              <a:buNone/>
            </a:pPr>
            <a:r>
              <a:rPr lang="en-US" sz="3200" dirty="0">
                <a:solidFill>
                  <a:srgbClr val="000000"/>
                </a:solidFill>
                <a:cs typeface="Times New Roman" panose="02020603050405020304" pitchFamily="18" charset="0"/>
              </a:rPr>
              <a:t>An “</a:t>
            </a:r>
            <a:r>
              <a:rPr lang="en-US" sz="3200" b="1" dirty="0">
                <a:solidFill>
                  <a:srgbClr val="000000"/>
                </a:solidFill>
                <a:cs typeface="Times New Roman" panose="02020603050405020304" pitchFamily="18" charset="0"/>
              </a:rPr>
              <a:t>imaginary person</a:t>
            </a:r>
            <a:r>
              <a:rPr lang="en-US" sz="3200" dirty="0">
                <a:solidFill>
                  <a:srgbClr val="000000"/>
                </a:solidFill>
                <a:cs typeface="Times New Roman" panose="02020603050405020304" pitchFamily="18" charset="0"/>
              </a:rPr>
              <a:t>” is NOT a “</a:t>
            </a:r>
            <a:r>
              <a:rPr lang="en-US" sz="3200" b="1" dirty="0">
                <a:solidFill>
                  <a:srgbClr val="000000"/>
                </a:solidFill>
                <a:cs typeface="Times New Roman" panose="02020603050405020304" pitchFamily="18" charset="0"/>
              </a:rPr>
              <a:t>persona</a:t>
            </a:r>
            <a:r>
              <a:rPr lang="en-US" sz="3200" dirty="0">
                <a:solidFill>
                  <a:srgbClr val="000000"/>
                </a:solidFill>
                <a:cs typeface="Times New Roman" panose="02020603050405020304" pitchFamily="18" charset="0"/>
              </a:rPr>
              <a:t>”</a:t>
            </a:r>
          </a:p>
        </p:txBody>
      </p:sp>
      <p:sp>
        <p:nvSpPr>
          <p:cNvPr id="5" name="TextBox 4">
            <a:extLst>
              <a:ext uri="{FF2B5EF4-FFF2-40B4-BE49-F238E27FC236}">
                <a16:creationId xmlns:a16="http://schemas.microsoft.com/office/drawing/2014/main" id="{91E6D593-CD11-FB04-1DC7-82A9A38065FC}"/>
              </a:ext>
            </a:extLst>
          </p:cNvPr>
          <p:cNvSpPr txBox="1"/>
          <p:nvPr/>
        </p:nvSpPr>
        <p:spPr>
          <a:xfrm>
            <a:off x="2293997" y="5623957"/>
            <a:ext cx="7604005" cy="646331"/>
          </a:xfrm>
          <a:prstGeom prst="rect">
            <a:avLst/>
          </a:prstGeom>
          <a:noFill/>
          <a:ln>
            <a:solidFill>
              <a:schemeClr val="tx1"/>
            </a:solidFill>
          </a:ln>
        </p:spPr>
        <p:txBody>
          <a:bodyPr wrap="none" rtlCol="0">
            <a:spAutoFit/>
          </a:bodyPr>
          <a:lstStyle/>
          <a:p>
            <a:pPr algn="ctr"/>
            <a:r>
              <a:rPr lang="en-US" sz="3600" dirty="0"/>
              <a:t>“</a:t>
            </a:r>
            <a:r>
              <a:rPr lang="en-US" sz="3600" b="1" i="1" dirty="0"/>
              <a:t>Persona</a:t>
            </a:r>
            <a:r>
              <a:rPr lang="en-US" sz="3600" dirty="0"/>
              <a:t>” is used to deceive the Courts</a:t>
            </a:r>
          </a:p>
        </p:txBody>
      </p:sp>
      <p:sp>
        <p:nvSpPr>
          <p:cNvPr id="6" name="Title 1">
            <a:extLst>
              <a:ext uri="{FF2B5EF4-FFF2-40B4-BE49-F238E27FC236}">
                <a16:creationId xmlns:a16="http://schemas.microsoft.com/office/drawing/2014/main" id="{603340C2-0601-74FB-1CFF-6B4954D1A885}"/>
              </a:ext>
            </a:extLst>
          </p:cNvPr>
          <p:cNvSpPr txBox="1">
            <a:spLocks/>
          </p:cNvSpPr>
          <p:nvPr/>
        </p:nvSpPr>
        <p:spPr>
          <a:xfrm>
            <a:off x="838200" y="731520"/>
            <a:ext cx="10515600" cy="98882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000000"/>
                </a:solidFill>
                <a:cs typeface="Times New Roman" panose="02020603050405020304" pitchFamily="18" charset="0"/>
              </a:rPr>
              <a:t>Definitions - </a:t>
            </a:r>
            <a:r>
              <a:rPr lang="en-US" i="1" dirty="0"/>
              <a:t>Black’s Law Dictionary</a:t>
            </a:r>
            <a:endParaRPr lang="en-US" dirty="0"/>
          </a:p>
        </p:txBody>
      </p:sp>
    </p:spTree>
    <p:extLst>
      <p:ext uri="{BB962C8B-B14F-4D97-AF65-F5344CB8AC3E}">
        <p14:creationId xmlns:p14="http://schemas.microsoft.com/office/powerpoint/2010/main" val="21676120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5B6BF-35DF-418F-B319-B089B7F60493}"/>
              </a:ext>
            </a:extLst>
          </p:cNvPr>
          <p:cNvSpPr>
            <a:spLocks noGrp="1"/>
          </p:cNvSpPr>
          <p:nvPr>
            <p:ph idx="1"/>
          </p:nvPr>
        </p:nvSpPr>
        <p:spPr>
          <a:xfrm>
            <a:off x="838200" y="2285999"/>
            <a:ext cx="10515600" cy="3890963"/>
          </a:xfrm>
        </p:spPr>
        <p:txBody>
          <a:bodyPr>
            <a:normAutofit/>
          </a:bodyPr>
          <a:lstStyle/>
          <a:p>
            <a:pPr marL="0" indent="0">
              <a:buNone/>
            </a:pPr>
            <a:r>
              <a:rPr lang="en-US" dirty="0">
                <a:ea typeface="Calibri" panose="020F0502020204030204" pitchFamily="34" charset="0"/>
              </a:rPr>
              <a:t>U.S. Supreme Court ruling:</a:t>
            </a:r>
          </a:p>
          <a:p>
            <a:endParaRPr lang="en-US" dirty="0">
              <a:ea typeface="Calibri" panose="020F0502020204030204" pitchFamily="34" charset="0"/>
            </a:endParaRPr>
          </a:p>
          <a:p>
            <a:r>
              <a:rPr lang="en-US" dirty="0">
                <a:ea typeface="Calibri" panose="020F0502020204030204" pitchFamily="34" charset="0"/>
              </a:rPr>
              <a:t>S</a:t>
            </a:r>
            <a:r>
              <a:rPr lang="en-US" dirty="0">
                <a:effectLst/>
                <a:ea typeface="Calibri" panose="020F0502020204030204" pitchFamily="34" charset="0"/>
              </a:rPr>
              <a:t>tatutes can only be applied to images of real children,</a:t>
            </a:r>
          </a:p>
          <a:p>
            <a:pPr marL="0" indent="0">
              <a:buNone/>
            </a:pPr>
            <a:r>
              <a:rPr lang="en-US" dirty="0">
                <a:ea typeface="Calibri" panose="020F0502020204030204" pitchFamily="34" charset="0"/>
              </a:rPr>
              <a:t>	</a:t>
            </a:r>
            <a:r>
              <a:rPr lang="en-US" dirty="0">
                <a:effectLst/>
                <a:ea typeface="Calibri" panose="020F0502020204030204" pitchFamily="34" charset="0"/>
              </a:rPr>
              <a:t>not computer-generated children</a:t>
            </a:r>
            <a:r>
              <a:rPr lang="en-US" i="1" dirty="0">
                <a:ea typeface="Calibri" panose="020F0502020204030204" pitchFamily="34" charset="0"/>
              </a:rPr>
              <a:t>.</a:t>
            </a:r>
          </a:p>
          <a:p>
            <a:endParaRPr lang="en-US" i="1" dirty="0">
              <a:ea typeface="Calibri" panose="020F0502020204030204" pitchFamily="34" charset="0"/>
            </a:endParaRPr>
          </a:p>
          <a:p>
            <a:r>
              <a:rPr lang="en-US" dirty="0">
                <a:effectLst/>
                <a:ea typeface="Calibri" panose="020F0502020204030204" pitchFamily="34" charset="0"/>
              </a:rPr>
              <a:t>An image “is, or appears to be, of a minor” were ruled overbroad and may not even indicate exploitation of real children</a:t>
            </a:r>
            <a:endParaRPr lang="en-US" i="1" dirty="0">
              <a:ea typeface="Calibri" panose="020F0502020204030204" pitchFamily="34" charset="0"/>
            </a:endParaRPr>
          </a:p>
        </p:txBody>
      </p:sp>
      <p:sp>
        <p:nvSpPr>
          <p:cNvPr id="4" name="Slide Number Placeholder 3">
            <a:extLst>
              <a:ext uri="{FF2B5EF4-FFF2-40B4-BE49-F238E27FC236}">
                <a16:creationId xmlns:a16="http://schemas.microsoft.com/office/drawing/2014/main" id="{D17B5B7E-3C12-484C-878F-B8A1F40AB616}"/>
              </a:ext>
            </a:extLst>
          </p:cNvPr>
          <p:cNvSpPr>
            <a:spLocks noGrp="1"/>
          </p:cNvSpPr>
          <p:nvPr>
            <p:ph type="sldNum" sz="quarter" idx="12"/>
          </p:nvPr>
        </p:nvSpPr>
        <p:spPr/>
        <p:txBody>
          <a:bodyPr/>
          <a:lstStyle/>
          <a:p>
            <a:fld id="{2A1FFA53-15E7-4F89-98B1-CA3EAA41DA9F}" type="slidenum">
              <a:rPr lang="en-US" smtClean="0"/>
              <a:t>21</a:t>
            </a:fld>
            <a:endParaRPr lang="en-US"/>
          </a:p>
        </p:txBody>
      </p:sp>
      <p:sp>
        <p:nvSpPr>
          <p:cNvPr id="7" name="Title 1">
            <a:extLst>
              <a:ext uri="{FF2B5EF4-FFF2-40B4-BE49-F238E27FC236}">
                <a16:creationId xmlns:a16="http://schemas.microsoft.com/office/drawing/2014/main" id="{15C4398D-F0D8-43F1-9C2E-3618301DA9C9}"/>
              </a:ext>
            </a:extLst>
          </p:cNvPr>
          <p:cNvSpPr txBox="1">
            <a:spLocks/>
          </p:cNvSpPr>
          <p:nvPr/>
        </p:nvSpPr>
        <p:spPr>
          <a:xfrm>
            <a:off x="838200" y="410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i="1" dirty="0"/>
              <a:t>Ashcroft v. Free Speech Coalition, </a:t>
            </a:r>
          </a:p>
          <a:p>
            <a:pPr algn="ctr"/>
            <a:r>
              <a:rPr lang="en-US" b="1" i="1" dirty="0"/>
              <a:t>122 S. Ct 1389 (2002)</a:t>
            </a:r>
            <a:endParaRPr lang="en-US" sz="2000" i="1" dirty="0"/>
          </a:p>
        </p:txBody>
      </p:sp>
      <p:sp>
        <p:nvSpPr>
          <p:cNvPr id="2" name="Date Placeholder 1">
            <a:extLst>
              <a:ext uri="{FF2B5EF4-FFF2-40B4-BE49-F238E27FC236}">
                <a16:creationId xmlns:a16="http://schemas.microsoft.com/office/drawing/2014/main" id="{982DD2BA-5259-5AEE-C55E-3774BD9B4B7C}"/>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1834857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2F4E-9F5C-4BB5-8CC6-9772D43B46FB}"/>
              </a:ext>
            </a:extLst>
          </p:cNvPr>
          <p:cNvSpPr>
            <a:spLocks noGrp="1"/>
          </p:cNvSpPr>
          <p:nvPr>
            <p:ph type="title"/>
          </p:nvPr>
        </p:nvSpPr>
        <p:spPr>
          <a:xfrm>
            <a:off x="647699" y="365124"/>
            <a:ext cx="10848975" cy="1880235"/>
          </a:xfrm>
        </p:spPr>
        <p:txBody>
          <a:bodyPr>
            <a:normAutofit fontScale="90000"/>
          </a:bodyPr>
          <a:lstStyle/>
          <a:p>
            <a:pPr algn="ctr"/>
            <a:r>
              <a:rPr lang="en-US" b="1" dirty="0"/>
              <a:t>Change: Federal Definition of “Minor” </a:t>
            </a:r>
            <a:br>
              <a:rPr lang="en-US" b="1" dirty="0"/>
            </a:br>
            <a:r>
              <a:rPr lang="en-US" b="1" dirty="0"/>
              <a:t>Includes Cartoons and Adult Impostors</a:t>
            </a:r>
            <a:br>
              <a:rPr lang="en-US" b="1" dirty="0"/>
            </a:br>
            <a:r>
              <a:rPr lang="en-US" sz="2800" b="1" dirty="0"/>
              <a:t>Sentencing Commission Amendment # 664, </a:t>
            </a:r>
            <a:r>
              <a:rPr lang="en-US" sz="2800" dirty="0"/>
              <a:t>November 1, 2004</a:t>
            </a:r>
            <a:br>
              <a:rPr lang="en-US" sz="2800" dirty="0"/>
            </a:br>
            <a:r>
              <a:rPr lang="en-US" sz="2700" dirty="0">
                <a:latin typeface="+mn-lt"/>
              </a:rPr>
              <a:t>Change violates </a:t>
            </a:r>
            <a:r>
              <a:rPr lang="en-US" sz="2700" dirty="0">
                <a:solidFill>
                  <a:srgbClr val="000000"/>
                </a:solidFill>
                <a:latin typeface="+mn-lt"/>
                <a:cs typeface="Times New Roman" panose="02020603050405020304" pitchFamily="18" charset="0"/>
              </a:rPr>
              <a:t>28 U.S.</a:t>
            </a:r>
            <a:r>
              <a:rPr lang="en-US" sz="2700" dirty="0">
                <a:solidFill>
                  <a:srgbClr val="000000"/>
                </a:solidFill>
                <a:effectLst/>
                <a:latin typeface="+mn-lt"/>
                <a:ea typeface="Times New Roman" panose="02020603050405020304" pitchFamily="18" charset="0"/>
                <a:cs typeface="Times New Roman" panose="02020603050405020304" pitchFamily="18" charset="0"/>
              </a:rPr>
              <a:t> Code § 994(a)</a:t>
            </a:r>
            <a:endParaRPr lang="en-US" sz="2700" dirty="0">
              <a:latin typeface="+mn-lt"/>
            </a:endParaRPr>
          </a:p>
        </p:txBody>
      </p:sp>
      <p:sp>
        <p:nvSpPr>
          <p:cNvPr id="3" name="Content Placeholder 2">
            <a:extLst>
              <a:ext uri="{FF2B5EF4-FFF2-40B4-BE49-F238E27FC236}">
                <a16:creationId xmlns:a16="http://schemas.microsoft.com/office/drawing/2014/main" id="{609AD0C5-4C15-460C-9989-AC13C867E000}"/>
              </a:ext>
            </a:extLst>
          </p:cNvPr>
          <p:cNvSpPr>
            <a:spLocks noGrp="1"/>
          </p:cNvSpPr>
          <p:nvPr>
            <p:ph idx="1"/>
          </p:nvPr>
        </p:nvSpPr>
        <p:spPr>
          <a:xfrm>
            <a:off x="838200" y="2372754"/>
            <a:ext cx="10515600" cy="465279"/>
          </a:xfrm>
          <a:noFill/>
        </p:spPr>
        <p:txBody>
          <a:bodyPr>
            <a:normAutofit/>
          </a:bodyPr>
          <a:lstStyle/>
          <a:p>
            <a:pPr marL="457200" lvl="1" indent="0">
              <a:buNone/>
            </a:pPr>
            <a:r>
              <a:rPr lang="en-US" i="1" dirty="0"/>
              <a:t>“(1) Individual who had not attained the age of 18 years;</a:t>
            </a:r>
          </a:p>
        </p:txBody>
      </p:sp>
      <p:sp>
        <p:nvSpPr>
          <p:cNvPr id="5" name="Date Placeholder 4">
            <a:extLst>
              <a:ext uri="{FF2B5EF4-FFF2-40B4-BE49-F238E27FC236}">
                <a16:creationId xmlns:a16="http://schemas.microsoft.com/office/drawing/2014/main" id="{CC733E2D-B9C7-EA3B-3EEB-2D622AC5D5A7}"/>
              </a:ext>
            </a:extLst>
          </p:cNvPr>
          <p:cNvSpPr>
            <a:spLocks noGrp="1"/>
          </p:cNvSpPr>
          <p:nvPr>
            <p:ph type="dt" sz="half" idx="10"/>
          </p:nvPr>
        </p:nvSpPr>
        <p:spPr/>
        <p:txBody>
          <a:bodyPr/>
          <a:lstStyle/>
          <a:p>
            <a:r>
              <a:rPr lang="en-US"/>
              <a:t>July 2025</a:t>
            </a:r>
            <a:endParaRPr lang="en-US" dirty="0"/>
          </a:p>
        </p:txBody>
      </p:sp>
      <p:sp>
        <p:nvSpPr>
          <p:cNvPr id="6" name="Content Placeholder 2">
            <a:extLst>
              <a:ext uri="{FF2B5EF4-FFF2-40B4-BE49-F238E27FC236}">
                <a16:creationId xmlns:a16="http://schemas.microsoft.com/office/drawing/2014/main" id="{5D8CA3C5-5CC2-4C91-89C8-54A37AA4EB21}"/>
              </a:ext>
            </a:extLst>
          </p:cNvPr>
          <p:cNvSpPr txBox="1">
            <a:spLocks/>
          </p:cNvSpPr>
          <p:nvPr/>
        </p:nvSpPr>
        <p:spPr>
          <a:xfrm>
            <a:off x="992014" y="2838033"/>
            <a:ext cx="9866973" cy="2678847"/>
          </a:xfrm>
          <a:prstGeom prst="rect">
            <a:avLst/>
          </a:prstGeom>
          <a:solidFill>
            <a:schemeClr val="accent1">
              <a:lumMod val="60000"/>
              <a:lumOff val="40000"/>
            </a:schemeClr>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i="1" dirty="0"/>
              <a:t>(2) Individual </a:t>
            </a:r>
            <a:r>
              <a:rPr lang="en-US" b="1" i="1" u="sng" dirty="0"/>
              <a:t>whether fictitious or not</a:t>
            </a:r>
            <a:r>
              <a:rPr lang="en-US" i="1" dirty="0"/>
              <a:t>, who a law enforcement officer represents to a participant </a:t>
            </a:r>
          </a:p>
          <a:p>
            <a:pPr marL="457200" lvl="1" indent="0">
              <a:buFont typeface="Arial" panose="020B0604020202020204" pitchFamily="34" charset="0"/>
              <a:buNone/>
            </a:pPr>
            <a:r>
              <a:rPr lang="en-US" i="1" dirty="0"/>
              <a:t>	(</a:t>
            </a:r>
            <a:r>
              <a:rPr lang="en-US" i="1" dirty="0" err="1"/>
              <a:t>i</a:t>
            </a:r>
            <a:r>
              <a:rPr lang="en-US" i="1" dirty="0"/>
              <a:t>) had not attained the age of 18 years, and </a:t>
            </a:r>
          </a:p>
          <a:p>
            <a:pPr marL="914400" lvl="2" indent="0">
              <a:buFont typeface="Arial" panose="020B0604020202020204" pitchFamily="34" charset="0"/>
              <a:buNone/>
            </a:pPr>
            <a:r>
              <a:rPr lang="en-US" sz="2400" i="1" dirty="0"/>
              <a:t>(ii) could be provided to a participant for the purpose of engaging in sexually explicit conduct</a:t>
            </a:r>
          </a:p>
          <a:p>
            <a:pPr marL="457200" lvl="1" indent="0">
              <a:buFont typeface="Arial" panose="020B0604020202020204" pitchFamily="34" charset="0"/>
              <a:buNone/>
            </a:pPr>
            <a:r>
              <a:rPr lang="en-US" i="1" dirty="0"/>
              <a:t>(3) an undercover </a:t>
            </a:r>
            <a:r>
              <a:rPr lang="en-US" b="1" i="1" u="sng" dirty="0"/>
              <a:t>law enforcement officer who represents to a participant that the officer had not attained the age of 18 years.”</a:t>
            </a:r>
          </a:p>
        </p:txBody>
      </p:sp>
      <p:sp>
        <p:nvSpPr>
          <p:cNvPr id="7" name="Slide Number Placeholder 6">
            <a:extLst>
              <a:ext uri="{FF2B5EF4-FFF2-40B4-BE49-F238E27FC236}">
                <a16:creationId xmlns:a16="http://schemas.microsoft.com/office/drawing/2014/main" id="{7150F0F9-DCAB-292B-41F3-2728717358DA}"/>
              </a:ext>
            </a:extLst>
          </p:cNvPr>
          <p:cNvSpPr>
            <a:spLocks noGrp="1"/>
          </p:cNvSpPr>
          <p:nvPr>
            <p:ph type="sldNum" sz="quarter" idx="12"/>
          </p:nvPr>
        </p:nvSpPr>
        <p:spPr/>
        <p:txBody>
          <a:bodyPr/>
          <a:lstStyle/>
          <a:p>
            <a:fld id="{AE52999E-0903-48BA-8107-3D8890001D4F}" type="slidenum">
              <a:rPr lang="en-US" smtClean="0"/>
              <a:t>22</a:t>
            </a:fld>
            <a:endParaRPr lang="en-US"/>
          </a:p>
        </p:txBody>
      </p:sp>
      <p:sp>
        <p:nvSpPr>
          <p:cNvPr id="4" name="Content Placeholder 2">
            <a:extLst>
              <a:ext uri="{FF2B5EF4-FFF2-40B4-BE49-F238E27FC236}">
                <a16:creationId xmlns:a16="http://schemas.microsoft.com/office/drawing/2014/main" id="{D51475A8-6960-06E1-EBA5-E57260F10E76}"/>
              </a:ext>
            </a:extLst>
          </p:cNvPr>
          <p:cNvSpPr txBox="1">
            <a:spLocks/>
          </p:cNvSpPr>
          <p:nvPr/>
        </p:nvSpPr>
        <p:spPr>
          <a:xfrm>
            <a:off x="647698" y="5800682"/>
            <a:ext cx="10848975" cy="738230"/>
          </a:xfrm>
          <a:prstGeom prst="rect">
            <a:avLst/>
          </a:prstGeom>
          <a:noFill/>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US" dirty="0"/>
              <a:t>Overreach prohibited by overturning the Chevron Doctrine – </a:t>
            </a:r>
            <a:r>
              <a:rPr lang="en-US" b="0" i="1" dirty="0" err="1">
                <a:effectLst/>
              </a:rPr>
              <a:t>Loper</a:t>
            </a:r>
            <a:r>
              <a:rPr lang="en-US" b="0" i="1" dirty="0">
                <a:effectLst/>
              </a:rPr>
              <a:t> Bright Enterprises v</a:t>
            </a:r>
            <a:r>
              <a:rPr lang="en-US" i="1" dirty="0"/>
              <a:t>. Raimondo and</a:t>
            </a:r>
            <a:r>
              <a:rPr lang="en-US" b="0" i="1" dirty="0">
                <a:effectLst/>
              </a:rPr>
              <a:t> and Relentless Inc. v. Department of Commerce </a:t>
            </a:r>
            <a:r>
              <a:rPr lang="en-US" b="0" i="0" dirty="0">
                <a:effectLst/>
              </a:rPr>
              <a:t>(Case Nos. 22-451 and 22-1219).</a:t>
            </a:r>
            <a:endParaRPr lang="en-US" i="1" dirty="0"/>
          </a:p>
        </p:txBody>
      </p:sp>
    </p:spTree>
    <p:extLst>
      <p:ext uri="{BB962C8B-B14F-4D97-AF65-F5344CB8AC3E}">
        <p14:creationId xmlns:p14="http://schemas.microsoft.com/office/powerpoint/2010/main" val="916870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Suppression of Evidence - Ignored by Courts</a:t>
            </a:r>
            <a:br>
              <a:rPr lang="en-US" dirty="0"/>
            </a:br>
            <a:r>
              <a:rPr lang="en-US" sz="2400" i="1" dirty="0">
                <a:solidFill>
                  <a:srgbClr val="000000"/>
                </a:solidFill>
                <a:latin typeface="Times New Roman" panose="02020603050405020304" pitchFamily="18" charset="0"/>
                <a:cs typeface="Times New Roman" panose="02020603050405020304" pitchFamily="18" charset="0"/>
              </a:rPr>
              <a:t>18 U.S.</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2515</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2113005"/>
            <a:ext cx="10515600" cy="4425906"/>
          </a:xfrm>
        </p:spPr>
        <p:txBody>
          <a:bodyPr>
            <a:normAutofit lnSpcReduction="10000"/>
          </a:bodyPr>
          <a:lstStyle/>
          <a:p>
            <a:pPr>
              <a:spcBef>
                <a:spcPts val="0"/>
              </a:spcBef>
              <a:spcAft>
                <a:spcPts val="600"/>
              </a:spcAft>
            </a:pPr>
            <a:r>
              <a:rPr lang="en-US" dirty="0">
                <a:solidFill>
                  <a:srgbClr val="000000"/>
                </a:solidFill>
                <a:effectLst/>
                <a:latin typeface="Times New Roman" panose="02020603050405020304" pitchFamily="18" charset="0"/>
                <a:ea typeface="Calibri" panose="020F0502020204030204" pitchFamily="34" charset="0"/>
              </a:rPr>
              <a:t>Impersonation is prohibited:</a:t>
            </a:r>
            <a:r>
              <a:rPr lang="en-US" sz="2800" i="1" dirty="0">
                <a:solidFill>
                  <a:srgbClr val="000000"/>
                </a:solidFill>
                <a:latin typeface="Times New Roman" panose="02020603050405020304" pitchFamily="18" charset="0"/>
                <a:cs typeface="Times New Roman" panose="02020603050405020304" pitchFamily="18" charset="0"/>
              </a:rPr>
              <a:t> 		</a:t>
            </a:r>
            <a:r>
              <a:rPr lang="en-US" sz="2400" i="1" dirty="0">
                <a:solidFill>
                  <a:srgbClr val="000000"/>
                </a:solidFill>
                <a:latin typeface="Times New Roman" panose="02020603050405020304" pitchFamily="18" charset="0"/>
                <a:cs typeface="Times New Roman" panose="02020603050405020304" pitchFamily="18" charset="0"/>
              </a:rPr>
              <a:t>18 U.S.</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2511(2)(c) and (d)</a:t>
            </a:r>
            <a:endParaRPr lang="en-US" sz="2400" dirty="0">
              <a:solidFill>
                <a:srgbClr val="000000"/>
              </a:solidFill>
              <a:effectLst/>
              <a:latin typeface="Times New Roman" panose="02020603050405020304" pitchFamily="18" charset="0"/>
              <a:ea typeface="Calibri" panose="020F0502020204030204" pitchFamily="34" charset="0"/>
            </a:endParaRPr>
          </a:p>
          <a:p>
            <a:pPr marL="457200" lvl="1" indent="0">
              <a:spcBef>
                <a:spcPts val="0"/>
              </a:spcBef>
              <a:spcAft>
                <a:spcPts val="600"/>
              </a:spcAft>
              <a:buNone/>
            </a:pPr>
            <a:r>
              <a:rPr lang="en-US" i="1" dirty="0">
                <a:solidFill>
                  <a:srgbClr val="000000"/>
                </a:solidFill>
                <a:latin typeface="Times New Roman" panose="02020603050405020304" pitchFamily="18" charset="0"/>
                <a:ea typeface="Calibri" panose="020F0502020204030204" pitchFamily="34" charset="0"/>
              </a:rPr>
              <a:t>	“… </a:t>
            </a:r>
            <a:r>
              <a:rPr lang="en-US" b="1" i="1" u="sng" dirty="0">
                <a:solidFill>
                  <a:srgbClr val="000000"/>
                </a:solidFill>
                <a:latin typeface="Times New Roman" panose="02020603050405020304" pitchFamily="18" charset="0"/>
                <a:ea typeface="Calibri" panose="020F0502020204030204" pitchFamily="34" charset="0"/>
              </a:rPr>
              <a:t>w</a:t>
            </a:r>
            <a:r>
              <a:rPr lang="en-US" b="1" i="1" u="sng" dirty="0">
                <a:solidFill>
                  <a:srgbClr val="000000"/>
                </a:solidFill>
                <a:effectLst/>
                <a:latin typeface="Times New Roman" panose="02020603050405020304" pitchFamily="18" charset="0"/>
                <a:ea typeface="Calibri" panose="020F0502020204030204" pitchFamily="34" charset="0"/>
              </a:rPr>
              <a:t>here such person </a:t>
            </a:r>
            <a:r>
              <a:rPr lang="en-US" b="1" i="1" u="sng" dirty="0">
                <a:solidFill>
                  <a:srgbClr val="000000"/>
                </a:solidFill>
                <a:latin typeface="Times New Roman" panose="02020603050405020304" pitchFamily="18" charset="0"/>
                <a:ea typeface="Calibri" panose="020F0502020204030204" pitchFamily="34" charset="0"/>
              </a:rPr>
              <a:t>is a party </a:t>
            </a:r>
            <a:r>
              <a:rPr lang="en-US" i="1" dirty="0">
                <a:solidFill>
                  <a:srgbClr val="000000"/>
                </a:solidFill>
                <a:latin typeface="Times New Roman" panose="02020603050405020304" pitchFamily="18" charset="0"/>
                <a:ea typeface="Calibri" panose="020F0502020204030204" pitchFamily="34" charset="0"/>
              </a:rPr>
              <a:t>to the communication …”</a:t>
            </a:r>
          </a:p>
          <a:p>
            <a:pPr>
              <a:spcBef>
                <a:spcPts val="0"/>
              </a:spcBef>
              <a:spcAft>
                <a:spcPts val="600"/>
              </a:spcAft>
            </a:pPr>
            <a:r>
              <a:rPr lang="en-US" dirty="0">
                <a:effectLst/>
                <a:latin typeface="Times New Roman" panose="02020603050405020304" pitchFamily="18" charset="0"/>
                <a:ea typeface="Calibri" panose="020F0502020204030204" pitchFamily="34" charset="0"/>
              </a:rPr>
              <a:t>Illegally obtained evidence is not allowed - </a:t>
            </a:r>
            <a:r>
              <a:rPr lang="en-US" dirty="0">
                <a:latin typeface="Times New Roman" panose="02020603050405020304" pitchFamily="18" charset="0"/>
                <a:ea typeface="Calibri" panose="020F0502020204030204" pitchFamily="34" charset="0"/>
              </a:rPr>
              <a:t>f</a:t>
            </a:r>
            <a:r>
              <a:rPr lang="en-US" dirty="0">
                <a:effectLst/>
                <a:latin typeface="Times New Roman" panose="02020603050405020304" pitchFamily="18" charset="0"/>
                <a:ea typeface="Calibri" panose="020F0502020204030204" pitchFamily="34" charset="0"/>
              </a:rPr>
              <a:t>ruit of the </a:t>
            </a:r>
            <a:r>
              <a:rPr lang="en-US" dirty="0">
                <a:latin typeface="Times New Roman" panose="02020603050405020304" pitchFamily="18" charset="0"/>
                <a:ea typeface="Calibri" panose="020F0502020204030204" pitchFamily="34" charset="0"/>
              </a:rPr>
              <a:t>p</a:t>
            </a:r>
            <a:r>
              <a:rPr lang="en-US" dirty="0">
                <a:effectLst/>
                <a:latin typeface="Times New Roman" panose="02020603050405020304" pitchFamily="18" charset="0"/>
                <a:ea typeface="Calibri" panose="020F0502020204030204" pitchFamily="34" charset="0"/>
              </a:rPr>
              <a:t>oisonous </a:t>
            </a:r>
            <a:r>
              <a:rPr lang="en-US" dirty="0">
                <a:latin typeface="Times New Roman" panose="02020603050405020304" pitchFamily="18" charset="0"/>
                <a:ea typeface="Calibri" panose="020F0502020204030204" pitchFamily="34" charset="0"/>
              </a:rPr>
              <a:t>t</a:t>
            </a:r>
            <a:r>
              <a:rPr lang="en-US" dirty="0">
                <a:effectLst/>
                <a:latin typeface="Times New Roman" panose="02020603050405020304" pitchFamily="18" charset="0"/>
                <a:ea typeface="Calibri" panose="020F0502020204030204" pitchFamily="34" charset="0"/>
              </a:rPr>
              <a:t>ree 	</a:t>
            </a:r>
            <a:r>
              <a:rPr lang="en-US" i="1" dirty="0">
                <a:solidFill>
                  <a:srgbClr val="000000"/>
                </a:solidFill>
                <a:effectLst/>
                <a:latin typeface="Times New Roman" panose="02020603050405020304" pitchFamily="18" charset="0"/>
                <a:ea typeface="Calibri" panose="020F0502020204030204" pitchFamily="34" charset="0"/>
              </a:rPr>
              <a:t>Silverthorne Lumber Co., Inc. v. United States</a:t>
            </a:r>
            <a:r>
              <a:rPr lang="en-US" i="1" dirty="0">
                <a:solidFill>
                  <a:srgbClr val="000000"/>
                </a:solidFill>
                <a:latin typeface="Times New Roman" panose="02020603050405020304" pitchFamily="18" charset="0"/>
                <a:ea typeface="Calibri" panose="020F0502020204030204" pitchFamily="34" charset="0"/>
              </a:rPr>
              <a:t> </a:t>
            </a:r>
            <a:r>
              <a:rPr lang="en-US" dirty="0">
                <a:solidFill>
                  <a:srgbClr val="000000"/>
                </a:solidFill>
                <a:effectLst/>
                <a:latin typeface="Times New Roman" panose="02020603050405020304" pitchFamily="18" charset="0"/>
                <a:ea typeface="Calibri" panose="020F0502020204030204" pitchFamily="34" charset="0"/>
              </a:rPr>
              <a:t>(1920)</a:t>
            </a:r>
            <a:endParaRPr lang="en-US" dirty="0">
              <a:solidFill>
                <a:srgbClr val="000000"/>
              </a:solidFill>
              <a:latin typeface="Times New Roman" panose="02020603050405020304" pitchFamily="18" charset="0"/>
              <a:ea typeface="Calibri" panose="020F0502020204030204" pitchFamily="34" charset="0"/>
            </a:endParaRPr>
          </a:p>
          <a:p>
            <a:pPr marL="0" indent="0">
              <a:spcBef>
                <a:spcPts val="0"/>
              </a:spcBef>
              <a:spcAft>
                <a:spcPts val="600"/>
              </a:spcAft>
              <a:buNone/>
            </a:pPr>
            <a:r>
              <a:rPr lang="en-US" sz="1800" i="1" dirty="0">
                <a:solidFill>
                  <a:srgbClr val="000000"/>
                </a:solidFill>
                <a:effectLst/>
                <a:latin typeface="Times New Roman" panose="02020603050405020304" pitchFamily="18" charset="0"/>
                <a:ea typeface="Calibri" panose="020F0502020204030204" pitchFamily="34" charset="0"/>
              </a:rPr>
              <a:t>	</a:t>
            </a:r>
            <a:r>
              <a:rPr lang="en-US" i="1" dirty="0">
                <a:effectLst/>
                <a:latin typeface="Times New Roman" panose="02020603050405020304" pitchFamily="18" charset="0"/>
                <a:ea typeface="Calibri" panose="020F0502020204030204" pitchFamily="34" charset="0"/>
              </a:rPr>
              <a:t>Wong Sun v. United States,</a:t>
            </a:r>
            <a:r>
              <a:rPr lang="en-US" dirty="0">
                <a:effectLst/>
                <a:latin typeface="Times New Roman" panose="02020603050405020304" pitchFamily="18" charset="0"/>
                <a:ea typeface="Calibri" panose="020F0502020204030204" pitchFamily="34" charset="0"/>
              </a:rPr>
              <a:t> 371 U.S. 471 (1963)</a:t>
            </a:r>
            <a:r>
              <a:rPr lang="en-US" dirty="0">
                <a:solidFill>
                  <a:srgbClr val="000000"/>
                </a:solidFill>
                <a:effectLst/>
                <a:latin typeface="Times New Roman" panose="02020603050405020304" pitchFamily="18" charset="0"/>
                <a:ea typeface="Calibri" panose="020F0502020204030204" pitchFamily="34" charset="0"/>
              </a:rPr>
              <a:t> </a:t>
            </a:r>
          </a:p>
          <a:p>
            <a:pPr>
              <a:spcBef>
                <a:spcPts val="0"/>
              </a:spcBef>
              <a:spcAft>
                <a:spcPts val="600"/>
              </a:spcAft>
            </a:pPr>
            <a:r>
              <a:rPr lang="en-US" i="1" dirty="0">
                <a:solidFill>
                  <a:srgbClr val="000000"/>
                </a:solidFill>
                <a:latin typeface="Times New Roman" panose="02020603050405020304" pitchFamily="18" charset="0"/>
                <a:cs typeface="Times New Roman" panose="02020603050405020304" pitchFamily="18" charset="0"/>
              </a:rPr>
              <a:t>18 U.S.</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a:t>
            </a:r>
            <a:r>
              <a:rPr lang="en-US"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2515 </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states contents of communications cannot be received in evidence if obtained in violation of this chapter</a:t>
            </a:r>
          </a:p>
          <a:p>
            <a:pPr marL="457200" lvl="1" indent="0">
              <a:spcBef>
                <a:spcPts val="0"/>
              </a:spcBef>
              <a:spcAft>
                <a:spcPts val="600"/>
              </a:spcAft>
              <a:buNone/>
            </a:pPr>
            <a:endParaRPr lang="en-US" i="1" dirty="0">
              <a:solidFill>
                <a:srgbClr val="000000"/>
              </a:solidFill>
              <a:latin typeface="Times New Roman" panose="02020603050405020304" pitchFamily="18" charset="0"/>
              <a:ea typeface="Calibri" panose="020F0502020204030204" pitchFamily="34" charset="0"/>
            </a:endParaRPr>
          </a:p>
          <a:p>
            <a:pPr marL="0" indent="0">
              <a:spcBef>
                <a:spcPts val="0"/>
              </a:spcBef>
              <a:spcAft>
                <a:spcPts val="600"/>
              </a:spcAft>
              <a:buNone/>
            </a:pPr>
            <a:r>
              <a:rPr lang="en-US" dirty="0">
                <a:solidFill>
                  <a:srgbClr val="000000"/>
                </a:solidFill>
                <a:effectLst/>
                <a:latin typeface="Times New Roman" panose="02020603050405020304" pitchFamily="18" charset="0"/>
                <a:ea typeface="Calibri" panose="020F0502020204030204" pitchFamily="34" charset="0"/>
              </a:rPr>
              <a:t>Courts cherry-pick the law to get the outcome they want:</a:t>
            </a:r>
          </a:p>
          <a:p>
            <a:pPr marL="457200" lvl="1" indent="0">
              <a:spcBef>
                <a:spcPts val="0"/>
              </a:spcBef>
              <a:spcAft>
                <a:spcPts val="600"/>
              </a:spcAft>
              <a:buNone/>
            </a:pPr>
            <a:r>
              <a:rPr lang="en-US" b="1" i="1" u="sng" dirty="0">
                <a:solidFill>
                  <a:srgbClr val="000000"/>
                </a:solidFill>
                <a:effectLst/>
                <a:latin typeface="Times New Roman" panose="02020603050405020304" pitchFamily="18" charset="0"/>
                <a:ea typeface="Calibri" panose="020F0502020204030204" pitchFamily="34" charset="0"/>
              </a:rPr>
              <a:t>Hence, Payne was a “person who was party </a:t>
            </a:r>
            <a:r>
              <a:rPr lang="en-US" i="1" dirty="0">
                <a:solidFill>
                  <a:srgbClr val="000000"/>
                </a:solidFill>
                <a:effectLst/>
                <a:latin typeface="Times New Roman" panose="02020603050405020304" pitchFamily="18" charset="0"/>
                <a:ea typeface="Calibri" panose="020F0502020204030204" pitchFamily="34" charset="0"/>
              </a:rPr>
              <a:t>to the communication[s]”</a:t>
            </a:r>
          </a:p>
          <a:p>
            <a:pPr marL="457200" lvl="1" indent="0">
              <a:spcBef>
                <a:spcPts val="0"/>
              </a:spcBef>
              <a:spcAft>
                <a:spcPts val="600"/>
              </a:spcAft>
              <a:buNone/>
            </a:pPr>
            <a:r>
              <a:rPr lang="en-US" i="1" dirty="0">
                <a:solidFill>
                  <a:srgbClr val="000000"/>
                </a:solidFill>
                <a:latin typeface="Times New Roman" panose="02020603050405020304" pitchFamily="18" charset="0"/>
                <a:ea typeface="Calibri" panose="020F0502020204030204" pitchFamily="34" charset="0"/>
              </a:rPr>
              <a:t>… therefore did not criminally violate Code …</a:t>
            </a:r>
            <a:r>
              <a:rPr lang="en-US" i="1" dirty="0">
                <a:solidFill>
                  <a:srgbClr val="000000"/>
                </a:solidFill>
                <a:effectLst/>
                <a:latin typeface="Times New Roman" panose="02020603050405020304" pitchFamily="18" charset="0"/>
                <a:ea typeface="Calibri" panose="020F0502020204030204" pitchFamily="34" charset="0"/>
              </a:rPr>
              <a:t> 	Virginia v. Pick</a:t>
            </a:r>
          </a:p>
        </p:txBody>
      </p:sp>
      <p:sp>
        <p:nvSpPr>
          <p:cNvPr id="5" name="Date Placeholder 4">
            <a:extLst>
              <a:ext uri="{FF2B5EF4-FFF2-40B4-BE49-F238E27FC236}">
                <a16:creationId xmlns:a16="http://schemas.microsoft.com/office/drawing/2014/main" id="{26CD6B25-0C44-59B0-CAA8-675BFE53A110}"/>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BE747018-008F-D323-9110-9CD4E661EBCC}"/>
              </a:ext>
            </a:extLst>
          </p:cNvPr>
          <p:cNvSpPr>
            <a:spLocks noGrp="1"/>
          </p:cNvSpPr>
          <p:nvPr>
            <p:ph type="sldNum" sz="quarter" idx="12"/>
          </p:nvPr>
        </p:nvSpPr>
        <p:spPr/>
        <p:txBody>
          <a:bodyPr/>
          <a:lstStyle/>
          <a:p>
            <a:fld id="{AE52999E-0903-48BA-8107-3D8890001D4F}" type="slidenum">
              <a:rPr lang="en-US" smtClean="0"/>
              <a:t>23</a:t>
            </a:fld>
            <a:endParaRPr lang="en-US"/>
          </a:p>
        </p:txBody>
      </p:sp>
    </p:spTree>
    <p:extLst>
      <p:ext uri="{BB962C8B-B14F-4D97-AF65-F5344CB8AC3E}">
        <p14:creationId xmlns:p14="http://schemas.microsoft.com/office/powerpoint/2010/main" val="41283176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94BF6-BC15-4627-8C4D-7A7F5DB179E1}"/>
              </a:ext>
            </a:extLst>
          </p:cNvPr>
          <p:cNvSpPr>
            <a:spLocks noGrp="1"/>
          </p:cNvSpPr>
          <p:nvPr>
            <p:ph type="title"/>
          </p:nvPr>
        </p:nvSpPr>
        <p:spPr/>
        <p:txBody>
          <a:bodyPr/>
          <a:lstStyle/>
          <a:p>
            <a:pPr algn="ctr"/>
            <a:r>
              <a:rPr lang="en-US" b="1" dirty="0"/>
              <a:t>** Executive Order 12333 Violations **</a:t>
            </a:r>
          </a:p>
        </p:txBody>
      </p:sp>
      <p:sp>
        <p:nvSpPr>
          <p:cNvPr id="7" name="TextBox 6">
            <a:extLst>
              <a:ext uri="{FF2B5EF4-FFF2-40B4-BE49-F238E27FC236}">
                <a16:creationId xmlns:a16="http://schemas.microsoft.com/office/drawing/2014/main" id="{F49DB3CA-BD14-4C38-B6C6-A00C44398E20}"/>
              </a:ext>
            </a:extLst>
          </p:cNvPr>
          <p:cNvSpPr txBox="1"/>
          <p:nvPr/>
        </p:nvSpPr>
        <p:spPr>
          <a:xfrm>
            <a:off x="1239837" y="1780123"/>
            <a:ext cx="9702800" cy="2862322"/>
          </a:xfrm>
          <a:prstGeom prst="rect">
            <a:avLst/>
          </a:prstGeom>
          <a:noFill/>
          <a:ln>
            <a:solidFill>
              <a:schemeClr val="tx1"/>
            </a:solidFill>
          </a:ln>
        </p:spPr>
        <p:txBody>
          <a:bodyPr wrap="square" rtlCol="0">
            <a:spAutoFit/>
          </a:bodyPr>
          <a:lstStyle/>
          <a:p>
            <a:pPr marR="228600" indent="0" algn="ctr">
              <a:spcBef>
                <a:spcPts val="0"/>
              </a:spcBef>
              <a:buNone/>
            </a:pPr>
            <a:r>
              <a:rPr lang="en-US" sz="3600" dirty="0">
                <a:solidFill>
                  <a:srgbClr val="000000"/>
                </a:solidFill>
                <a:latin typeface="Times New Roman" panose="02020603050405020304" pitchFamily="18" charset="0"/>
                <a:ea typeface="Calibri" panose="020F0502020204030204" pitchFamily="34" charset="0"/>
              </a:rPr>
              <a:t>I</a:t>
            </a:r>
            <a:r>
              <a:rPr lang="en-US" sz="3600" dirty="0">
                <a:latin typeface="Times New Roman" panose="02020603050405020304" pitchFamily="18" charset="0"/>
                <a:ea typeface="Calibri" panose="020F0502020204030204" pitchFamily="34" charset="0"/>
              </a:rPr>
              <a:t>mpersonators</a:t>
            </a:r>
            <a:r>
              <a:rPr lang="en-US" sz="3600" dirty="0">
                <a:solidFill>
                  <a:srgbClr val="000000"/>
                </a:solidFill>
                <a:latin typeface="Times New Roman" panose="02020603050405020304" pitchFamily="18" charset="0"/>
                <a:ea typeface="Calibri" panose="020F0502020204030204" pitchFamily="34" charset="0"/>
              </a:rPr>
              <a:t> and Imaginary People</a:t>
            </a:r>
          </a:p>
          <a:p>
            <a:pPr marR="228600" indent="0" algn="ctr">
              <a:spcBef>
                <a:spcPts val="0"/>
              </a:spcBef>
              <a:buNone/>
            </a:pPr>
            <a:r>
              <a:rPr lang="en-US" sz="3600" u="sng" dirty="0">
                <a:solidFill>
                  <a:srgbClr val="000000"/>
                </a:solidFill>
                <a:latin typeface="Times New Roman" panose="02020603050405020304" pitchFamily="18" charset="0"/>
                <a:ea typeface="Calibri" panose="020F0502020204030204" pitchFamily="34" charset="0"/>
              </a:rPr>
              <a:t>cannot be a lawful party </a:t>
            </a:r>
          </a:p>
          <a:p>
            <a:pPr marR="228600" indent="0" algn="ctr">
              <a:spcBef>
                <a:spcPts val="0"/>
              </a:spcBef>
              <a:buNone/>
            </a:pPr>
            <a:r>
              <a:rPr lang="en-US" sz="3600" dirty="0">
                <a:solidFill>
                  <a:srgbClr val="000000"/>
                </a:solidFill>
                <a:latin typeface="Times New Roman" panose="02020603050405020304" pitchFamily="18" charset="0"/>
                <a:ea typeface="Calibri" panose="020F0502020204030204" pitchFamily="34" charset="0"/>
              </a:rPr>
              <a:t>to an electronic conversation because</a:t>
            </a:r>
          </a:p>
          <a:p>
            <a:pPr marR="228600" indent="0" algn="ctr">
              <a:spcBef>
                <a:spcPts val="0"/>
              </a:spcBef>
              <a:buNone/>
            </a:pPr>
            <a:r>
              <a:rPr lang="en-US" sz="3600" u="sng" dirty="0">
                <a:solidFill>
                  <a:srgbClr val="000000"/>
                </a:solidFill>
                <a:latin typeface="Times New Roman" panose="02020603050405020304" pitchFamily="18" charset="0"/>
                <a:ea typeface="Calibri" panose="020F0502020204030204" pitchFamily="34" charset="0"/>
              </a:rPr>
              <a:t>they cannot be visibly present </a:t>
            </a:r>
          </a:p>
          <a:p>
            <a:pPr marR="228600" indent="0" algn="ctr">
              <a:spcBef>
                <a:spcPts val="0"/>
              </a:spcBef>
              <a:buNone/>
            </a:pPr>
            <a:r>
              <a:rPr lang="en-US" sz="3600" dirty="0">
                <a:solidFill>
                  <a:srgbClr val="000000"/>
                </a:solidFill>
                <a:latin typeface="Times New Roman" panose="02020603050405020304" pitchFamily="18" charset="0"/>
                <a:ea typeface="Calibri" panose="020F0502020204030204" pitchFamily="34" charset="0"/>
              </a:rPr>
              <a:t>to hold a similar oral conversation.</a:t>
            </a:r>
            <a:endParaRPr lang="en-US" sz="3600" dirty="0"/>
          </a:p>
        </p:txBody>
      </p:sp>
      <p:sp>
        <p:nvSpPr>
          <p:cNvPr id="3" name="Date Placeholder 2">
            <a:extLst>
              <a:ext uri="{FF2B5EF4-FFF2-40B4-BE49-F238E27FC236}">
                <a16:creationId xmlns:a16="http://schemas.microsoft.com/office/drawing/2014/main" id="{B074900E-5588-5D9B-25D4-2C0BA22574E2}"/>
              </a:ext>
            </a:extLst>
          </p:cNvPr>
          <p:cNvSpPr>
            <a:spLocks noGrp="1"/>
          </p:cNvSpPr>
          <p:nvPr>
            <p:ph type="dt" sz="half" idx="10"/>
          </p:nvPr>
        </p:nvSpPr>
        <p:spPr/>
        <p:txBody>
          <a:bodyPr/>
          <a:lstStyle/>
          <a:p>
            <a:r>
              <a:rPr lang="en-US"/>
              <a:t>July 2025</a:t>
            </a:r>
          </a:p>
        </p:txBody>
      </p:sp>
      <p:sp>
        <p:nvSpPr>
          <p:cNvPr id="6" name="TextBox 5">
            <a:extLst>
              <a:ext uri="{FF2B5EF4-FFF2-40B4-BE49-F238E27FC236}">
                <a16:creationId xmlns:a16="http://schemas.microsoft.com/office/drawing/2014/main" id="{974CD449-181E-C083-6554-CFDC4E5C527B}"/>
              </a:ext>
            </a:extLst>
          </p:cNvPr>
          <p:cNvSpPr txBox="1"/>
          <p:nvPr/>
        </p:nvSpPr>
        <p:spPr>
          <a:xfrm>
            <a:off x="1689607" y="4856691"/>
            <a:ext cx="8906121" cy="1323439"/>
          </a:xfrm>
          <a:prstGeom prst="rect">
            <a:avLst/>
          </a:prstGeom>
          <a:noFill/>
        </p:spPr>
        <p:txBody>
          <a:bodyPr wrap="square">
            <a:spAutoFit/>
          </a:bodyPr>
          <a:lstStyle/>
          <a:p>
            <a:pPr marL="0" indent="0" algn="ctr">
              <a:buNone/>
            </a:pPr>
            <a:r>
              <a:rPr lang="en-US" sz="3200" dirty="0">
                <a:effectLst/>
                <a:ea typeface="Calibri" panose="020F0502020204030204" pitchFamily="34" charset="0"/>
              </a:rPr>
              <a:t>Imaginar</a:t>
            </a:r>
            <a:r>
              <a:rPr lang="en-US" sz="3200" dirty="0">
                <a:ea typeface="Calibri" panose="020F0502020204030204" pitchFamily="34" charset="0"/>
              </a:rPr>
              <a:t>y person (investigative persona) is a </a:t>
            </a:r>
            <a:r>
              <a:rPr lang="en-US" sz="3200" b="1" dirty="0">
                <a:ea typeface="Calibri" panose="020F0502020204030204" pitchFamily="34" charset="0"/>
              </a:rPr>
              <a:t>thing</a:t>
            </a:r>
          </a:p>
          <a:p>
            <a:pPr marL="0" indent="0" algn="ctr">
              <a:buNone/>
            </a:pPr>
            <a:r>
              <a:rPr lang="en-US" sz="2400" b="1" i="1" dirty="0"/>
              <a:t>“Things” </a:t>
            </a:r>
            <a:r>
              <a:rPr lang="en-US" sz="2400" dirty="0"/>
              <a:t>cannot be used to intercept communications </a:t>
            </a:r>
          </a:p>
          <a:p>
            <a:pPr marL="0" indent="0" algn="ctr">
              <a:buNone/>
            </a:pPr>
            <a:r>
              <a:rPr lang="en-US" sz="2400" dirty="0"/>
              <a:t>without a warrant</a:t>
            </a:r>
          </a:p>
        </p:txBody>
      </p:sp>
      <p:sp>
        <p:nvSpPr>
          <p:cNvPr id="5" name="Slide Number Placeholder 4">
            <a:extLst>
              <a:ext uri="{FF2B5EF4-FFF2-40B4-BE49-F238E27FC236}">
                <a16:creationId xmlns:a16="http://schemas.microsoft.com/office/drawing/2014/main" id="{D57D0011-AB74-E662-70C2-6A9C8B3D312F}"/>
              </a:ext>
            </a:extLst>
          </p:cNvPr>
          <p:cNvSpPr>
            <a:spLocks noGrp="1"/>
          </p:cNvSpPr>
          <p:nvPr>
            <p:ph type="sldNum" sz="quarter" idx="12"/>
          </p:nvPr>
        </p:nvSpPr>
        <p:spPr/>
        <p:txBody>
          <a:bodyPr/>
          <a:lstStyle/>
          <a:p>
            <a:fld id="{AE52999E-0903-48BA-8107-3D8890001D4F}" type="slidenum">
              <a:rPr lang="en-US" smtClean="0"/>
              <a:t>24</a:t>
            </a:fld>
            <a:endParaRPr lang="en-US"/>
          </a:p>
        </p:txBody>
      </p:sp>
    </p:spTree>
    <p:extLst>
      <p:ext uri="{BB962C8B-B14F-4D97-AF65-F5344CB8AC3E}">
        <p14:creationId xmlns:p14="http://schemas.microsoft.com/office/powerpoint/2010/main" val="3251524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Violates: Federal ECPA Interception Law</a:t>
            </a:r>
            <a:br>
              <a:rPr lang="en-US" dirty="0"/>
            </a:br>
            <a:r>
              <a:rPr lang="en-US" sz="2400" i="1" dirty="0">
                <a:solidFill>
                  <a:srgbClr val="000000"/>
                </a:solidFill>
                <a:latin typeface="Times New Roman" panose="02020603050405020304" pitchFamily="18" charset="0"/>
                <a:cs typeface="Times New Roman" panose="02020603050405020304" pitchFamily="18" charset="0"/>
              </a:rPr>
              <a:t>18 U.S.</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2511</a:t>
            </a:r>
            <a:endParaRPr lang="en-US" sz="12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667250"/>
          </a:xfrm>
        </p:spPr>
        <p:txBody>
          <a:bodyPr>
            <a:normAutofit/>
          </a:bodyPr>
          <a:lstStyle/>
          <a:p>
            <a:pPr marL="0" indent="0" algn="ctr">
              <a:spcBef>
                <a:spcPts val="0"/>
              </a:spcBef>
              <a:buNone/>
            </a:pPr>
            <a:r>
              <a:rPr lang="en-US" sz="3200" b="1" dirty="0">
                <a:solidFill>
                  <a:srgbClr val="000000"/>
                </a:solidFill>
                <a:latin typeface="Times New Roman" panose="02020603050405020304" pitchFamily="18" charset="0"/>
                <a:ea typeface="Calibri" panose="020F0502020204030204" pitchFamily="34" charset="0"/>
              </a:rPr>
              <a:t>FBI Form FD-1086 - Consent to Assume Online Identity </a:t>
            </a:r>
          </a:p>
          <a:p>
            <a:pPr marL="0" indent="0" algn="ctr">
              <a:spcBef>
                <a:spcPts val="0"/>
              </a:spcBef>
              <a:buNone/>
            </a:pPr>
            <a:endParaRPr lang="en-US" sz="3200" dirty="0">
              <a:solidFill>
                <a:srgbClr val="000000"/>
              </a:solidFill>
              <a:latin typeface="Times New Roman" panose="02020603050405020304" pitchFamily="18" charset="0"/>
              <a:ea typeface="Calibri" panose="020F0502020204030204" pitchFamily="34" charset="0"/>
            </a:endParaRPr>
          </a:p>
          <a:p>
            <a:pPr marL="0" indent="0" algn="ctr">
              <a:spcBef>
                <a:spcPts val="0"/>
              </a:spcBef>
              <a:buNone/>
            </a:pPr>
            <a:r>
              <a:rPr lang="en-US" sz="3200" dirty="0">
                <a:solidFill>
                  <a:srgbClr val="000000"/>
                </a:solidFill>
                <a:latin typeface="Times New Roman" panose="02020603050405020304" pitchFamily="18" charset="0"/>
                <a:ea typeface="Calibri" panose="020F0502020204030204" pitchFamily="34" charset="0"/>
              </a:rPr>
              <a:t>No provision in the law makes it legal for officers </a:t>
            </a:r>
          </a:p>
          <a:p>
            <a:pPr marL="0" indent="0" algn="ctr">
              <a:spcBef>
                <a:spcPts val="0"/>
              </a:spcBef>
              <a:buNone/>
            </a:pPr>
            <a:r>
              <a:rPr lang="en-US" sz="3200" dirty="0">
                <a:solidFill>
                  <a:srgbClr val="000000"/>
                </a:solidFill>
                <a:latin typeface="Times New Roman" panose="02020603050405020304" pitchFamily="18" charset="0"/>
                <a:ea typeface="Calibri" panose="020F0502020204030204" pitchFamily="34" charset="0"/>
              </a:rPr>
              <a:t>to intercept communications without a warrant</a:t>
            </a:r>
          </a:p>
          <a:p>
            <a:pPr marL="0" indent="0" algn="ctr">
              <a:spcBef>
                <a:spcPts val="0"/>
              </a:spcBef>
              <a:buNone/>
            </a:pPr>
            <a:r>
              <a:rPr lang="en-US" sz="3200" dirty="0">
                <a:solidFill>
                  <a:srgbClr val="000000"/>
                </a:solidFill>
                <a:latin typeface="Times New Roman" panose="02020603050405020304" pitchFamily="18" charset="0"/>
                <a:ea typeface="Calibri" panose="020F0502020204030204" pitchFamily="34" charset="0"/>
              </a:rPr>
              <a:t>while impersonating someone else.</a:t>
            </a:r>
          </a:p>
          <a:p>
            <a:pPr marL="0" indent="0" algn="ctr">
              <a:spcBef>
                <a:spcPts val="0"/>
              </a:spcBef>
              <a:buNone/>
            </a:pPr>
            <a:endParaRPr lang="en-US" sz="3200" b="1" dirty="0">
              <a:solidFill>
                <a:srgbClr val="000000"/>
              </a:solidFill>
              <a:latin typeface="Times New Roman" panose="02020603050405020304" pitchFamily="18" charset="0"/>
              <a:ea typeface="Calibri" panose="020F0502020204030204" pitchFamily="34" charset="0"/>
            </a:endParaRPr>
          </a:p>
          <a:p>
            <a:pPr marL="0" indent="0" algn="ctr">
              <a:spcBef>
                <a:spcPts val="0"/>
              </a:spcBef>
              <a:buNone/>
            </a:pPr>
            <a:r>
              <a:rPr lang="en-US" sz="3200" b="1" u="sng" dirty="0">
                <a:solidFill>
                  <a:srgbClr val="000000"/>
                </a:solidFill>
                <a:latin typeface="Times New Roman" panose="02020603050405020304" pitchFamily="18" charset="0"/>
                <a:ea typeface="Calibri" panose="020F0502020204030204" pitchFamily="34" charset="0"/>
              </a:rPr>
              <a:t>Written permission is a worthless piece of paper</a:t>
            </a:r>
          </a:p>
          <a:p>
            <a:pPr marL="0" indent="0" algn="ctr">
              <a:spcBef>
                <a:spcPts val="0"/>
              </a:spcBef>
              <a:buNone/>
            </a:pPr>
            <a:r>
              <a:rPr lang="en-US" sz="3200" dirty="0">
                <a:solidFill>
                  <a:srgbClr val="000000"/>
                </a:solidFill>
                <a:latin typeface="Times New Roman" panose="02020603050405020304" pitchFamily="18" charset="0"/>
                <a:ea typeface="Calibri" panose="020F0502020204030204" pitchFamily="34" charset="0"/>
              </a:rPr>
              <a:t>(</a:t>
            </a:r>
            <a:r>
              <a:rPr lang="en-US" sz="3200" dirty="0">
                <a:solidFill>
                  <a:srgbClr val="000000"/>
                </a:solidFill>
                <a:effectLst/>
                <a:latin typeface="Times New Roman" panose="02020603050405020304" pitchFamily="18" charset="0"/>
                <a:ea typeface="Calibri" panose="020F0502020204030204" pitchFamily="34" charset="0"/>
              </a:rPr>
              <a:t>like written permission to rob the bank)</a:t>
            </a:r>
          </a:p>
          <a:p>
            <a:pPr marL="0" indent="0" algn="ctr">
              <a:spcBef>
                <a:spcPts val="0"/>
              </a:spcBef>
              <a:buNone/>
            </a:pPr>
            <a:endParaRPr lang="en-US" sz="3200" dirty="0">
              <a:solidFill>
                <a:srgbClr val="000000"/>
              </a:solidFill>
              <a:effectLst/>
              <a:latin typeface="Times New Roman" panose="02020603050405020304" pitchFamily="18" charset="0"/>
              <a:ea typeface="Calibri" panose="020F0502020204030204" pitchFamily="34" charset="0"/>
            </a:endParaRPr>
          </a:p>
          <a:p>
            <a:pPr marL="0" indent="0" algn="ctr">
              <a:spcBef>
                <a:spcPts val="0"/>
              </a:spcBef>
              <a:buNone/>
            </a:pPr>
            <a:r>
              <a:rPr lang="en-US" sz="3200" dirty="0">
                <a:solidFill>
                  <a:srgbClr val="000000"/>
                </a:solidFill>
                <a:latin typeface="Times New Roman" panose="02020603050405020304" pitchFamily="18" charset="0"/>
                <a:ea typeface="Calibri" panose="020F0502020204030204" pitchFamily="34" charset="0"/>
              </a:rPr>
              <a:t>Photos seem to be used </a:t>
            </a:r>
            <a:r>
              <a:rPr lang="en-US" sz="3200" u="sng" dirty="0">
                <a:solidFill>
                  <a:srgbClr val="000000"/>
                </a:solidFill>
                <a:latin typeface="Times New Roman" panose="02020603050405020304" pitchFamily="18" charset="0"/>
                <a:ea typeface="Calibri" panose="020F0502020204030204" pitchFamily="34" charset="0"/>
              </a:rPr>
              <a:t>without</a:t>
            </a:r>
            <a:r>
              <a:rPr lang="en-US" sz="3200" dirty="0">
                <a:solidFill>
                  <a:srgbClr val="000000"/>
                </a:solidFill>
                <a:latin typeface="Times New Roman" panose="02020603050405020304" pitchFamily="18" charset="0"/>
                <a:ea typeface="Calibri" panose="020F0502020204030204" pitchFamily="34" charset="0"/>
              </a:rPr>
              <a:t> consent</a:t>
            </a:r>
            <a:endParaRPr lang="en-US" sz="3200" dirty="0">
              <a:solidFill>
                <a:srgbClr val="000000"/>
              </a:solidFill>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B5B880BD-F104-F991-C9CF-680299EADD4B}"/>
              </a:ext>
            </a:extLst>
          </p:cNvPr>
          <p:cNvSpPr>
            <a:spLocks noGrp="1"/>
          </p:cNvSpPr>
          <p:nvPr>
            <p:ph type="dt" sz="half" idx="10"/>
          </p:nvPr>
        </p:nvSpPr>
        <p:spPr/>
        <p:txBody>
          <a:bodyPr/>
          <a:lstStyle/>
          <a:p>
            <a:r>
              <a:rPr lang="en-US"/>
              <a:t>July 2025</a:t>
            </a:r>
          </a:p>
        </p:txBody>
      </p:sp>
      <p:sp>
        <p:nvSpPr>
          <p:cNvPr id="7" name="Slide Number Placeholder 6">
            <a:extLst>
              <a:ext uri="{FF2B5EF4-FFF2-40B4-BE49-F238E27FC236}">
                <a16:creationId xmlns:a16="http://schemas.microsoft.com/office/drawing/2014/main" id="{E34FEC6E-368C-5D46-1354-70DB65005258}"/>
              </a:ext>
            </a:extLst>
          </p:cNvPr>
          <p:cNvSpPr>
            <a:spLocks noGrp="1"/>
          </p:cNvSpPr>
          <p:nvPr>
            <p:ph type="sldNum" sz="quarter" idx="12"/>
          </p:nvPr>
        </p:nvSpPr>
        <p:spPr/>
        <p:txBody>
          <a:bodyPr/>
          <a:lstStyle/>
          <a:p>
            <a:fld id="{AE52999E-0903-48BA-8107-3D8890001D4F}" type="slidenum">
              <a:rPr lang="en-US" smtClean="0"/>
              <a:t>25</a:t>
            </a:fld>
            <a:endParaRPr lang="en-US"/>
          </a:p>
        </p:txBody>
      </p:sp>
    </p:spTree>
    <p:extLst>
      <p:ext uri="{BB962C8B-B14F-4D97-AF65-F5344CB8AC3E}">
        <p14:creationId xmlns:p14="http://schemas.microsoft.com/office/powerpoint/2010/main" val="1799169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1BD66-4815-4DA7-9933-E36226BF77C0}"/>
              </a:ext>
            </a:extLst>
          </p:cNvPr>
          <p:cNvSpPr>
            <a:spLocks noGrp="1"/>
          </p:cNvSpPr>
          <p:nvPr>
            <p:ph type="title"/>
          </p:nvPr>
        </p:nvSpPr>
        <p:spPr/>
        <p:txBody>
          <a:bodyPr/>
          <a:lstStyle/>
          <a:p>
            <a:pPr algn="ctr"/>
            <a:r>
              <a:rPr lang="en-US" b="1" dirty="0"/>
              <a:t>Recording Phone Calls and Videos</a:t>
            </a:r>
          </a:p>
        </p:txBody>
      </p:sp>
      <p:sp>
        <p:nvSpPr>
          <p:cNvPr id="3" name="Content Placeholder 2">
            <a:extLst>
              <a:ext uri="{FF2B5EF4-FFF2-40B4-BE49-F238E27FC236}">
                <a16:creationId xmlns:a16="http://schemas.microsoft.com/office/drawing/2014/main" id="{C3A8C698-154B-4D67-97C0-68AB12926F85}"/>
              </a:ext>
            </a:extLst>
          </p:cNvPr>
          <p:cNvSpPr>
            <a:spLocks noGrp="1"/>
          </p:cNvSpPr>
          <p:nvPr>
            <p:ph idx="1"/>
          </p:nvPr>
        </p:nvSpPr>
        <p:spPr/>
        <p:txBody>
          <a:bodyPr/>
          <a:lstStyle/>
          <a:p>
            <a:r>
              <a:rPr lang="en-US" dirty="0"/>
              <a:t>Det. BBB </a:t>
            </a:r>
            <a:r>
              <a:rPr lang="en-US" b="1" u="sng" dirty="0"/>
              <a:t>procured</a:t>
            </a:r>
            <a:r>
              <a:rPr lang="en-US" dirty="0"/>
              <a:t> Officer GGG to provide a youthful voice of “Alex VA” on recorded phone calls</a:t>
            </a:r>
          </a:p>
          <a:p>
            <a:r>
              <a:rPr lang="en-US" dirty="0"/>
              <a:t>Det. BBB has special recording capability on his cell phone</a:t>
            </a:r>
          </a:p>
          <a:p>
            <a:r>
              <a:rPr lang="en-US" dirty="0"/>
              <a:t>Officer GGG used Det. BBB’s phone </a:t>
            </a:r>
          </a:p>
          <a:p>
            <a:pPr lvl="1"/>
            <a:r>
              <a:rPr lang="en-US" dirty="0"/>
              <a:t>So </a:t>
            </a:r>
            <a:r>
              <a:rPr lang="en-US" u="sng" dirty="0"/>
              <a:t>Caller ID would match the number</a:t>
            </a:r>
            <a:r>
              <a:rPr lang="en-US" dirty="0"/>
              <a:t> (identification)</a:t>
            </a:r>
          </a:p>
          <a:p>
            <a:pPr lvl="1"/>
            <a:r>
              <a:rPr lang="en-US" dirty="0"/>
              <a:t>Use the recording capability</a:t>
            </a:r>
          </a:p>
          <a:p>
            <a:pPr lvl="1"/>
            <a:endParaRPr lang="en-US" dirty="0"/>
          </a:p>
          <a:p>
            <a:r>
              <a:rPr lang="en-US" dirty="0"/>
              <a:t>Recording live video </a:t>
            </a:r>
            <a:r>
              <a:rPr lang="en-US" u="sng" dirty="0"/>
              <a:t>also records audio</a:t>
            </a:r>
          </a:p>
        </p:txBody>
      </p:sp>
      <p:sp>
        <p:nvSpPr>
          <p:cNvPr id="5" name="Date Placeholder 4">
            <a:extLst>
              <a:ext uri="{FF2B5EF4-FFF2-40B4-BE49-F238E27FC236}">
                <a16:creationId xmlns:a16="http://schemas.microsoft.com/office/drawing/2014/main" id="{59236D02-E01D-67CA-354F-AA33D5ED741C}"/>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209BD7CF-282C-2C10-5C26-DCBB0AC5BA90}"/>
              </a:ext>
            </a:extLst>
          </p:cNvPr>
          <p:cNvSpPr>
            <a:spLocks noGrp="1"/>
          </p:cNvSpPr>
          <p:nvPr>
            <p:ph type="sldNum" sz="quarter" idx="12"/>
          </p:nvPr>
        </p:nvSpPr>
        <p:spPr/>
        <p:txBody>
          <a:bodyPr/>
          <a:lstStyle/>
          <a:p>
            <a:fld id="{AE52999E-0903-48BA-8107-3D8890001D4F}" type="slidenum">
              <a:rPr lang="en-US" smtClean="0"/>
              <a:t>26</a:t>
            </a:fld>
            <a:endParaRPr lang="en-US"/>
          </a:p>
        </p:txBody>
      </p:sp>
    </p:spTree>
    <p:extLst>
      <p:ext uri="{BB962C8B-B14F-4D97-AF65-F5344CB8AC3E}">
        <p14:creationId xmlns:p14="http://schemas.microsoft.com/office/powerpoint/2010/main" val="19476148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Endeavoring to Intercept</a:t>
            </a:r>
            <a:endParaRPr lang="en-US" sz="12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1186543" y="1871662"/>
            <a:ext cx="9361714" cy="4667250"/>
          </a:xfrm>
        </p:spPr>
        <p:txBody>
          <a:bodyPr>
            <a:normAutofit/>
          </a:bodyPr>
          <a:lstStyle/>
          <a:p>
            <a:pPr marL="0" indent="0">
              <a:spcBef>
                <a:spcPts val="0"/>
              </a:spcBef>
              <a:buNone/>
            </a:pPr>
            <a:r>
              <a:rPr lang="en-US" sz="2400" b="1" dirty="0">
                <a:effectLst/>
                <a:ea typeface="Calibri" panose="020F0502020204030204" pitchFamily="34" charset="0"/>
              </a:rPr>
              <a:t>Placing a fake ad or fake profile is endeavoring to intercept</a:t>
            </a:r>
          </a:p>
          <a:p>
            <a:pPr marL="0" indent="0">
              <a:spcBef>
                <a:spcPts val="0"/>
              </a:spcBef>
              <a:buNone/>
            </a:pPr>
            <a:endParaRPr lang="en-US" sz="2400" b="1" i="1" dirty="0">
              <a:effectLst/>
              <a:ea typeface="Calibri" panose="020F0502020204030204" pitchFamily="34" charset="0"/>
            </a:endParaRPr>
          </a:p>
          <a:p>
            <a:pPr marL="0" indent="0">
              <a:spcBef>
                <a:spcPts val="0"/>
              </a:spcBef>
              <a:buNone/>
            </a:pPr>
            <a:r>
              <a:rPr lang="en-US" sz="2400" i="1" dirty="0">
                <a:solidFill>
                  <a:srgbClr val="000000"/>
                </a:solidFill>
                <a:latin typeface="Times New Roman" panose="02020603050405020304" pitchFamily="18" charset="0"/>
                <a:cs typeface="Times New Roman" panose="02020603050405020304" pitchFamily="18" charset="0"/>
              </a:rPr>
              <a:t>18 U.S.</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2511 </a:t>
            </a:r>
            <a:r>
              <a:rPr lang="en-US" sz="2400" i="1" dirty="0">
                <a:effectLst/>
                <a:ea typeface="Calibri" panose="020F0502020204030204" pitchFamily="34" charset="0"/>
              </a:rPr>
              <a:t>Interception</a:t>
            </a:r>
            <a:r>
              <a:rPr lang="en-US" sz="2400" i="1" dirty="0">
                <a:ea typeface="Calibri" panose="020F0502020204030204" pitchFamily="34" charset="0"/>
              </a:rPr>
              <a:t> and</a:t>
            </a:r>
            <a:r>
              <a:rPr lang="en-US" sz="2400" i="1" dirty="0">
                <a:effectLst/>
                <a:ea typeface="Calibri" panose="020F0502020204030204" pitchFamily="34" charset="0"/>
              </a:rPr>
              <a:t> disclosure</a:t>
            </a:r>
            <a:r>
              <a:rPr lang="en-US" sz="2400" i="1" dirty="0">
                <a:ea typeface="Calibri" panose="020F0502020204030204" pitchFamily="34" charset="0"/>
              </a:rPr>
              <a:t> </a:t>
            </a:r>
            <a:r>
              <a:rPr lang="en-US" sz="2400" i="1" dirty="0">
                <a:effectLst/>
                <a:ea typeface="Calibri" panose="020F0502020204030204" pitchFamily="34" charset="0"/>
              </a:rPr>
              <a:t>of wire, oral, or electronic communications prohibited</a:t>
            </a:r>
          </a:p>
          <a:p>
            <a:pPr marL="0" marR="0" indent="0" fontAlgn="base">
              <a:spcBef>
                <a:spcPts val="0"/>
              </a:spcBef>
              <a:spcAft>
                <a:spcPts val="960"/>
              </a:spcAft>
              <a:buNone/>
            </a:pPr>
            <a:r>
              <a:rPr lang="en-US" sz="2600" i="1" dirty="0">
                <a:ea typeface="Times New Roman" panose="02020603050405020304" pitchFamily="18" charset="0"/>
              </a:rPr>
              <a:t>1</a:t>
            </a:r>
            <a:r>
              <a:rPr lang="en-US" sz="2600" i="1" dirty="0">
                <a:effectLst/>
                <a:ea typeface="Times New Roman" panose="02020603050405020304" pitchFamily="18" charset="0"/>
              </a:rPr>
              <a:t>. Except as otherwise specifically provided in this chapter any </a:t>
            </a:r>
            <a:r>
              <a:rPr lang="en-US" sz="2600" b="1" i="1" u="sng" dirty="0">
                <a:effectLst/>
                <a:ea typeface="Times New Roman" panose="02020603050405020304" pitchFamily="18" charset="0"/>
              </a:rPr>
              <a:t>person</a:t>
            </a:r>
            <a:r>
              <a:rPr lang="en-US" sz="2600" i="1" dirty="0">
                <a:effectLst/>
                <a:ea typeface="Times New Roman" panose="02020603050405020304" pitchFamily="18" charset="0"/>
              </a:rPr>
              <a:t> who:</a:t>
            </a:r>
          </a:p>
          <a:p>
            <a:pPr marL="342900" indent="-342900" fontAlgn="base">
              <a:spcBef>
                <a:spcPts val="0"/>
              </a:spcBef>
              <a:spcAft>
                <a:spcPts val="960"/>
              </a:spcAft>
              <a:buFont typeface="+mj-lt"/>
              <a:buAutoNum type="alphaLcParenR"/>
            </a:pPr>
            <a:r>
              <a:rPr lang="en-US" sz="2600" i="1" dirty="0">
                <a:effectLst/>
                <a:ea typeface="Times New Roman" panose="02020603050405020304" pitchFamily="18" charset="0"/>
              </a:rPr>
              <a:t>…endeavors to intercept …any wire, electronic or oral communication;</a:t>
            </a:r>
          </a:p>
          <a:p>
            <a:pPr marL="0" indent="0" fontAlgn="base">
              <a:spcBef>
                <a:spcPts val="0"/>
              </a:spcBef>
              <a:spcAft>
                <a:spcPts val="960"/>
              </a:spcAft>
              <a:buNone/>
            </a:pPr>
            <a:r>
              <a:rPr lang="en-US" sz="1400" b="1" dirty="0">
                <a:solidFill>
                  <a:srgbClr val="000000"/>
                </a:solidFill>
                <a:ea typeface="Calibri" panose="020F0502020204030204" pitchFamily="34" charset="0"/>
              </a:rPr>
              <a:t>	</a:t>
            </a:r>
            <a:endParaRPr lang="en-US" sz="1400" dirty="0">
              <a:solidFill>
                <a:srgbClr val="000000"/>
              </a:solidFill>
              <a:effectLst/>
              <a:ea typeface="Calibri" panose="020F0502020204030204" pitchFamily="34" charset="0"/>
            </a:endParaRPr>
          </a:p>
        </p:txBody>
      </p:sp>
      <p:sp>
        <p:nvSpPr>
          <p:cNvPr id="5" name="Date Placeholder 4">
            <a:extLst>
              <a:ext uri="{FF2B5EF4-FFF2-40B4-BE49-F238E27FC236}">
                <a16:creationId xmlns:a16="http://schemas.microsoft.com/office/drawing/2014/main" id="{2F723F0B-95EE-E618-2E25-580D240A6A8D}"/>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ECA8EF1F-3FA8-44C3-BEA1-D01B7C939D78}"/>
              </a:ext>
            </a:extLst>
          </p:cNvPr>
          <p:cNvSpPr>
            <a:spLocks noGrp="1"/>
          </p:cNvSpPr>
          <p:nvPr>
            <p:ph type="sldNum" sz="quarter" idx="12"/>
          </p:nvPr>
        </p:nvSpPr>
        <p:spPr/>
        <p:txBody>
          <a:bodyPr/>
          <a:lstStyle/>
          <a:p>
            <a:fld id="{AE52999E-0903-48BA-8107-3D8890001D4F}" type="slidenum">
              <a:rPr lang="en-US" smtClean="0"/>
              <a:t>27</a:t>
            </a:fld>
            <a:endParaRPr lang="en-US"/>
          </a:p>
        </p:txBody>
      </p:sp>
    </p:spTree>
    <p:extLst>
      <p:ext uri="{BB962C8B-B14F-4D97-AF65-F5344CB8AC3E}">
        <p14:creationId xmlns:p14="http://schemas.microsoft.com/office/powerpoint/2010/main" val="41276496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Identity Theft</a:t>
            </a:r>
            <a:br>
              <a:rPr lang="en-US" b="1" dirty="0"/>
            </a:br>
            <a:r>
              <a:rPr lang="en-US" sz="2400" i="1" dirty="0">
                <a:solidFill>
                  <a:srgbClr val="000000"/>
                </a:solidFill>
                <a:latin typeface="Times New Roman" panose="02020603050405020304" pitchFamily="18" charset="0"/>
                <a:cs typeface="Times New Roman" panose="02020603050405020304" pitchFamily="18" charset="0"/>
              </a:rPr>
              <a:t>18 U.S.</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1028(a)(7), 1028A(a)(1)</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667250"/>
          </a:xfrm>
        </p:spPr>
        <p:txBody>
          <a:bodyPr>
            <a:normAutofit/>
          </a:bodyPr>
          <a:lstStyle/>
          <a:p>
            <a:pPr marL="0" indent="0">
              <a:spcBef>
                <a:spcPts val="0"/>
              </a:spcBef>
              <a:spcAft>
                <a:spcPts val="600"/>
              </a:spcAft>
              <a:buNone/>
            </a:pPr>
            <a:r>
              <a:rPr lang="en-US" i="1" dirty="0">
                <a:effectLst/>
                <a:latin typeface="Times New Roman" panose="02020603050405020304" pitchFamily="18" charset="0"/>
                <a:ea typeface="Calibri" panose="020F0502020204030204" pitchFamily="34" charset="0"/>
              </a:rPr>
              <a:t>“Whoever … knowingly … uses, without lawful authority, a means of identification of another person … in connection with, any unlawful activity that constitutes a violation of federal law or a felony under any applicable State law” </a:t>
            </a:r>
            <a:r>
              <a:rPr lang="en-US" dirty="0">
                <a:effectLst/>
                <a:latin typeface="Times New Roman" panose="02020603050405020304" pitchFamily="18" charset="0"/>
                <a:ea typeface="Calibri" panose="020F0502020204030204" pitchFamily="34" charset="0"/>
              </a:rPr>
              <a:t>violates 18 U.S. Code § 1028(a)(7).</a:t>
            </a:r>
          </a:p>
          <a:p>
            <a:pPr>
              <a:spcBef>
                <a:spcPts val="0"/>
              </a:spcBef>
              <a:spcAft>
                <a:spcPts val="600"/>
              </a:spcAft>
            </a:pPr>
            <a:endParaRPr lang="en-US" dirty="0">
              <a:latin typeface="Times New Roman" panose="02020603050405020304" pitchFamily="18" charset="0"/>
              <a:ea typeface="Calibri" panose="020F0502020204030204" pitchFamily="34" charset="0"/>
            </a:endParaRPr>
          </a:p>
          <a:p>
            <a:pPr>
              <a:spcBef>
                <a:spcPts val="0"/>
              </a:spcBef>
              <a:spcAft>
                <a:spcPts val="600"/>
              </a:spcAft>
            </a:pPr>
            <a:r>
              <a:rPr lang="en-US" dirty="0">
                <a:latin typeface="Times New Roman" panose="02020603050405020304" pitchFamily="18" charset="0"/>
                <a:ea typeface="Calibri" panose="020F0502020204030204" pitchFamily="34" charset="0"/>
              </a:rPr>
              <a:t>“Means of identification” includes:</a:t>
            </a:r>
          </a:p>
          <a:p>
            <a:pPr marL="457200" lvl="1" indent="0">
              <a:spcBef>
                <a:spcPts val="0"/>
              </a:spcBef>
              <a:spcAft>
                <a:spcPts val="600"/>
              </a:spcAft>
              <a:buNone/>
            </a:pPr>
            <a:r>
              <a:rPr lang="en-US" b="1" u="sng" dirty="0">
                <a:latin typeface="Times New Roman" panose="02020603050405020304" pitchFamily="18" charset="0"/>
                <a:ea typeface="Calibri" panose="020F0502020204030204" pitchFamily="34" charset="0"/>
              </a:rPr>
              <a:t>Phone numbers</a:t>
            </a:r>
          </a:p>
          <a:p>
            <a:pPr marL="457200" lvl="1" indent="0">
              <a:spcBef>
                <a:spcPts val="0"/>
              </a:spcBef>
              <a:spcAft>
                <a:spcPts val="600"/>
              </a:spcAft>
              <a:buNone/>
            </a:pPr>
            <a:r>
              <a:rPr lang="en-US" b="1" u="sng" dirty="0">
                <a:latin typeface="Times New Roman" panose="02020603050405020304" pitchFamily="18" charset="0"/>
                <a:ea typeface="Calibri" panose="020F0502020204030204" pitchFamily="34" charset="0"/>
              </a:rPr>
              <a:t>Personal Accounts (email)</a:t>
            </a:r>
          </a:p>
          <a:p>
            <a:pPr marL="457200" lvl="1" indent="0">
              <a:spcBef>
                <a:spcPts val="0"/>
              </a:spcBef>
              <a:spcAft>
                <a:spcPts val="600"/>
              </a:spcAft>
              <a:buNone/>
            </a:pPr>
            <a:r>
              <a:rPr lang="en-US" b="1" u="sng" dirty="0">
                <a:latin typeface="Times New Roman" panose="02020603050405020304" pitchFamily="18" charset="0"/>
                <a:ea typeface="Calibri" panose="020F0502020204030204" pitchFamily="34" charset="0"/>
              </a:rPr>
              <a:t>Photos</a:t>
            </a:r>
            <a:r>
              <a:rPr lang="en-US" dirty="0">
                <a:latin typeface="Times New Roman" panose="02020603050405020304" pitchFamily="18" charset="0"/>
                <a:ea typeface="Calibri" panose="020F0502020204030204" pitchFamily="34" charset="0"/>
              </a:rPr>
              <a:t> – shows unique physical representation of a person</a:t>
            </a:r>
          </a:p>
          <a:p>
            <a:pPr lvl="1">
              <a:spcBef>
                <a:spcPts val="0"/>
              </a:spcBef>
              <a:spcAft>
                <a:spcPts val="600"/>
              </a:spcAft>
            </a:pPr>
            <a:endParaRPr lang="en-US" dirty="0">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AE9A61F6-E12C-1B44-3DA8-776E9737DF87}"/>
              </a:ext>
            </a:extLst>
          </p:cNvPr>
          <p:cNvSpPr>
            <a:spLocks noGrp="1"/>
          </p:cNvSpPr>
          <p:nvPr>
            <p:ph type="dt" sz="half" idx="10"/>
          </p:nvPr>
        </p:nvSpPr>
        <p:spPr/>
        <p:txBody>
          <a:bodyPr/>
          <a:lstStyle/>
          <a:p>
            <a:r>
              <a:rPr lang="en-US"/>
              <a:t>July 2025</a:t>
            </a:r>
          </a:p>
        </p:txBody>
      </p:sp>
      <p:sp>
        <p:nvSpPr>
          <p:cNvPr id="7" name="Slide Number Placeholder 6">
            <a:extLst>
              <a:ext uri="{FF2B5EF4-FFF2-40B4-BE49-F238E27FC236}">
                <a16:creationId xmlns:a16="http://schemas.microsoft.com/office/drawing/2014/main" id="{6F000B77-D3A3-BFAC-31C4-FF573648F294}"/>
              </a:ext>
            </a:extLst>
          </p:cNvPr>
          <p:cNvSpPr>
            <a:spLocks noGrp="1"/>
          </p:cNvSpPr>
          <p:nvPr>
            <p:ph type="sldNum" sz="quarter" idx="12"/>
          </p:nvPr>
        </p:nvSpPr>
        <p:spPr/>
        <p:txBody>
          <a:bodyPr/>
          <a:lstStyle/>
          <a:p>
            <a:fld id="{AE52999E-0903-48BA-8107-3D8890001D4F}" type="slidenum">
              <a:rPr lang="en-US" smtClean="0"/>
              <a:t>28</a:t>
            </a:fld>
            <a:endParaRPr lang="en-US"/>
          </a:p>
        </p:txBody>
      </p:sp>
    </p:spTree>
    <p:extLst>
      <p:ext uri="{BB962C8B-B14F-4D97-AF65-F5344CB8AC3E}">
        <p14:creationId xmlns:p14="http://schemas.microsoft.com/office/powerpoint/2010/main" val="19832173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E37B-20E9-4A51-A2CF-E8463642B620}"/>
              </a:ext>
            </a:extLst>
          </p:cNvPr>
          <p:cNvSpPr>
            <a:spLocks noGrp="1"/>
          </p:cNvSpPr>
          <p:nvPr>
            <p:ph type="title"/>
          </p:nvPr>
        </p:nvSpPr>
        <p:spPr/>
        <p:txBody>
          <a:bodyPr>
            <a:normAutofit/>
          </a:bodyPr>
          <a:lstStyle/>
          <a:p>
            <a:pPr algn="ctr"/>
            <a:r>
              <a:rPr lang="en-US" sz="4400" b="1" dirty="0"/>
              <a:t>Giglio Violation </a:t>
            </a:r>
            <a:r>
              <a:rPr lang="en-US" sz="4400" dirty="0"/>
              <a:t>(like a Brady Violation)</a:t>
            </a:r>
            <a:br>
              <a:rPr lang="en-US" sz="4400" b="1" dirty="0"/>
            </a:br>
            <a:r>
              <a:rPr lang="en-US" sz="3600" dirty="0"/>
              <a:t>Also Violates FAR Federal Regulations</a:t>
            </a:r>
            <a:endParaRPr lang="en-US" sz="2200" u="sng" dirty="0"/>
          </a:p>
        </p:txBody>
      </p:sp>
      <p:sp>
        <p:nvSpPr>
          <p:cNvPr id="3" name="Content Placeholder 2">
            <a:extLst>
              <a:ext uri="{FF2B5EF4-FFF2-40B4-BE49-F238E27FC236}">
                <a16:creationId xmlns:a16="http://schemas.microsoft.com/office/drawing/2014/main" id="{B7A1C47C-26CF-4DC6-B126-464034019BB0}"/>
              </a:ext>
            </a:extLst>
          </p:cNvPr>
          <p:cNvSpPr>
            <a:spLocks noGrp="1"/>
          </p:cNvSpPr>
          <p:nvPr>
            <p:ph idx="1"/>
          </p:nvPr>
        </p:nvSpPr>
        <p:spPr>
          <a:xfrm>
            <a:off x="838200" y="2036640"/>
            <a:ext cx="10515600" cy="3906959"/>
          </a:xfrm>
        </p:spPr>
        <p:txBody>
          <a:bodyPr>
            <a:normAutofit fontScale="85000" lnSpcReduction="10000"/>
          </a:bodyPr>
          <a:lstStyle/>
          <a:p>
            <a:pPr marL="0" indent="0">
              <a:buNone/>
            </a:pPr>
            <a:r>
              <a:rPr lang="en-US" sz="4000" dirty="0"/>
              <a:t>Violates: User Agreements like Grindr (legal contract)</a:t>
            </a:r>
            <a:endParaRPr lang="en-US" sz="2400" dirty="0"/>
          </a:p>
          <a:p>
            <a:r>
              <a:rPr lang="en-US" sz="2400" dirty="0"/>
              <a:t>You hereby affirm and warrant that you are currently eighteen (18) years of age</a:t>
            </a:r>
            <a:endParaRPr lang="en-US" sz="1600" dirty="0"/>
          </a:p>
          <a:p>
            <a:r>
              <a:rPr lang="en-US" sz="2400" dirty="0"/>
              <a:t>You will NOT include images of any person under the age of eighteen</a:t>
            </a:r>
          </a:p>
          <a:p>
            <a:r>
              <a:rPr lang="en-US" sz="2400" dirty="0"/>
              <a:t>You will NOT impersonate any person</a:t>
            </a:r>
          </a:p>
          <a:p>
            <a:r>
              <a:rPr lang="en-US" sz="2400" dirty="0"/>
              <a:t>The Grindr Services are intended for the use by individuals, not governmental entities</a:t>
            </a:r>
          </a:p>
          <a:p>
            <a:endParaRPr lang="en-US" sz="2400" dirty="0"/>
          </a:p>
          <a:p>
            <a:pPr marL="0" indent="0">
              <a:buNone/>
            </a:pPr>
            <a:r>
              <a:rPr lang="en-US" sz="2400" b="1" i="1" dirty="0">
                <a:effectLst/>
                <a:ea typeface="Calibri" panose="020F0502020204030204" pitchFamily="34" charset="0"/>
              </a:rPr>
              <a:t>“User" </a:t>
            </a:r>
            <a:r>
              <a:rPr lang="en-US" sz="2400" i="1" dirty="0">
                <a:effectLst/>
                <a:ea typeface="Calibri" panose="020F0502020204030204" pitchFamily="34" charset="0"/>
              </a:rPr>
              <a:t>means any person or entity who uses an electronic communication service and </a:t>
            </a:r>
            <a:r>
              <a:rPr lang="en-US" sz="2400" b="1" i="1" u="sng" dirty="0">
                <a:effectLst/>
                <a:ea typeface="Calibri" panose="020F0502020204030204" pitchFamily="34" charset="0"/>
              </a:rPr>
              <a:t>is duly authorized by the provider </a:t>
            </a:r>
            <a:r>
              <a:rPr lang="en-US" sz="2400" i="1" dirty="0">
                <a:effectLst/>
                <a:ea typeface="Calibri" panose="020F0502020204030204" pitchFamily="34" charset="0"/>
              </a:rPr>
              <a:t>of such service to engage in such use, </a:t>
            </a:r>
            <a:r>
              <a:rPr lang="en-US" sz="2400" i="1" dirty="0">
                <a:solidFill>
                  <a:srgbClr val="000000"/>
                </a:solidFill>
                <a:cs typeface="Times New Roman" panose="02020603050405020304" pitchFamily="18" charset="0"/>
              </a:rPr>
              <a:t>18 U.S.</a:t>
            </a:r>
            <a:r>
              <a:rPr lang="en-US" sz="2400" i="1" dirty="0">
                <a:solidFill>
                  <a:srgbClr val="000000"/>
                </a:solidFill>
                <a:ea typeface="Times New Roman" panose="02020603050405020304" pitchFamily="18" charset="0"/>
                <a:cs typeface="Times New Roman" panose="02020603050405020304" pitchFamily="18" charset="0"/>
              </a:rPr>
              <a:t> Code § 2517</a:t>
            </a:r>
          </a:p>
          <a:p>
            <a:pPr marL="0" indent="0">
              <a:buNone/>
            </a:pPr>
            <a:endParaRPr lang="en-US" sz="2400" i="1" dirty="0">
              <a:solidFill>
                <a:srgbClr val="000000"/>
              </a:solidFill>
              <a:ea typeface="Times New Roman" panose="02020603050405020304" pitchFamily="18" charset="0"/>
              <a:cs typeface="Times New Roman" panose="02020603050405020304" pitchFamily="18" charset="0"/>
            </a:endParaRPr>
          </a:p>
          <a:p>
            <a:pPr marL="0" indent="0">
              <a:buNone/>
            </a:pPr>
            <a:r>
              <a:rPr lang="en-US" sz="3000" dirty="0">
                <a:solidFill>
                  <a:srgbClr val="000000"/>
                </a:solidFill>
                <a:ea typeface="Times New Roman" panose="02020603050405020304" pitchFamily="18" charset="0"/>
                <a:cs typeface="Times New Roman" panose="02020603050405020304" pitchFamily="18" charset="0"/>
              </a:rPr>
              <a:t>Violates: </a:t>
            </a:r>
            <a:r>
              <a:rPr lang="en-US" sz="3000" dirty="0">
                <a:effectLst/>
                <a:ea typeface="Calibri" panose="020F0502020204030204" pitchFamily="34" charset="0"/>
              </a:rPr>
              <a:t>18 U.S. Code § 1030 the Federal Computer Fraud and Abuse Act</a:t>
            </a:r>
            <a:r>
              <a:rPr lang="en-US" sz="3000" i="1" dirty="0">
                <a:solidFill>
                  <a:srgbClr val="000000"/>
                </a:solidFill>
                <a:ea typeface="Times New Roman" panose="02020603050405020304" pitchFamily="18" charset="0"/>
                <a:cs typeface="Times New Roman" panose="02020603050405020304" pitchFamily="18" charset="0"/>
              </a:rPr>
              <a:t> </a:t>
            </a:r>
            <a:endParaRPr lang="en-US" sz="3000" dirty="0"/>
          </a:p>
        </p:txBody>
      </p:sp>
      <p:sp>
        <p:nvSpPr>
          <p:cNvPr id="5" name="Date Placeholder 4">
            <a:extLst>
              <a:ext uri="{FF2B5EF4-FFF2-40B4-BE49-F238E27FC236}">
                <a16:creationId xmlns:a16="http://schemas.microsoft.com/office/drawing/2014/main" id="{DB5F82A8-61D8-9E09-6F0B-FA7A2CCE021B}"/>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04BD7814-7886-B1E8-2321-D53AB0FE18BF}"/>
              </a:ext>
            </a:extLst>
          </p:cNvPr>
          <p:cNvSpPr>
            <a:spLocks noGrp="1"/>
          </p:cNvSpPr>
          <p:nvPr>
            <p:ph type="sldNum" sz="quarter" idx="12"/>
          </p:nvPr>
        </p:nvSpPr>
        <p:spPr/>
        <p:txBody>
          <a:bodyPr/>
          <a:lstStyle/>
          <a:p>
            <a:fld id="{AE52999E-0903-48BA-8107-3D8890001D4F}" type="slidenum">
              <a:rPr lang="en-US" smtClean="0"/>
              <a:t>29</a:t>
            </a:fld>
            <a:endParaRPr lang="en-US"/>
          </a:p>
        </p:txBody>
      </p:sp>
    </p:spTree>
    <p:extLst>
      <p:ext uri="{BB962C8B-B14F-4D97-AF65-F5344CB8AC3E}">
        <p14:creationId xmlns:p14="http://schemas.microsoft.com/office/powerpoint/2010/main" val="1762267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2F4E-9F5C-4BB5-8CC6-9772D43B46FB}"/>
              </a:ext>
            </a:extLst>
          </p:cNvPr>
          <p:cNvSpPr>
            <a:spLocks noGrp="1"/>
          </p:cNvSpPr>
          <p:nvPr>
            <p:ph type="title"/>
          </p:nvPr>
        </p:nvSpPr>
        <p:spPr/>
        <p:txBody>
          <a:bodyPr/>
          <a:lstStyle/>
          <a:p>
            <a:pPr algn="ctr"/>
            <a:r>
              <a:rPr lang="en-US" b="1" dirty="0"/>
              <a:t>Caveat</a:t>
            </a:r>
          </a:p>
        </p:txBody>
      </p:sp>
      <p:sp>
        <p:nvSpPr>
          <p:cNvPr id="3" name="Content Placeholder 2">
            <a:extLst>
              <a:ext uri="{FF2B5EF4-FFF2-40B4-BE49-F238E27FC236}">
                <a16:creationId xmlns:a16="http://schemas.microsoft.com/office/drawing/2014/main" id="{609AD0C5-4C15-460C-9989-AC13C867E000}"/>
              </a:ext>
            </a:extLst>
          </p:cNvPr>
          <p:cNvSpPr>
            <a:spLocks noGrp="1"/>
          </p:cNvSpPr>
          <p:nvPr>
            <p:ph idx="1"/>
          </p:nvPr>
        </p:nvSpPr>
        <p:spPr>
          <a:xfrm>
            <a:off x="838200" y="1815234"/>
            <a:ext cx="10515600" cy="4351338"/>
          </a:xfrm>
        </p:spPr>
        <p:txBody>
          <a:bodyPr>
            <a:normAutofit/>
          </a:bodyPr>
          <a:lstStyle/>
          <a:p>
            <a:endParaRPr lang="en-US" sz="3600" dirty="0"/>
          </a:p>
          <a:p>
            <a:pPr marL="0" indent="0" algn="ctr">
              <a:buNone/>
            </a:pPr>
            <a:r>
              <a:rPr lang="en-US" sz="3600" dirty="0"/>
              <a:t>This is an engineering analysis of the law</a:t>
            </a:r>
          </a:p>
          <a:p>
            <a:pPr marL="0" indent="0" algn="ctr">
              <a:buNone/>
            </a:pPr>
            <a:r>
              <a:rPr lang="en-US" sz="3600" dirty="0"/>
              <a:t>Not intended to provide legal advice</a:t>
            </a:r>
          </a:p>
          <a:p>
            <a:pPr marL="0" indent="0" algn="ctr">
              <a:buNone/>
            </a:pPr>
            <a:endParaRPr lang="en-US" sz="3600" dirty="0"/>
          </a:p>
          <a:p>
            <a:pPr marL="0" indent="0" algn="ctr">
              <a:buNone/>
            </a:pPr>
            <a:r>
              <a:rPr lang="en-US" sz="3600" dirty="0"/>
              <a:t>For legal advice, consult an attorney</a:t>
            </a:r>
          </a:p>
        </p:txBody>
      </p:sp>
      <p:sp>
        <p:nvSpPr>
          <p:cNvPr id="5" name="Date Placeholder 4">
            <a:extLst>
              <a:ext uri="{FF2B5EF4-FFF2-40B4-BE49-F238E27FC236}">
                <a16:creationId xmlns:a16="http://schemas.microsoft.com/office/drawing/2014/main" id="{79AF333E-42D6-D99E-C28A-3C8532F55217}"/>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5C1FC94C-7B64-E0D7-08DD-40D0B8DBB89A}"/>
              </a:ext>
            </a:extLst>
          </p:cNvPr>
          <p:cNvSpPr>
            <a:spLocks noGrp="1"/>
          </p:cNvSpPr>
          <p:nvPr>
            <p:ph type="sldNum" sz="quarter" idx="12"/>
          </p:nvPr>
        </p:nvSpPr>
        <p:spPr/>
        <p:txBody>
          <a:bodyPr/>
          <a:lstStyle/>
          <a:p>
            <a:fld id="{AE52999E-0903-48BA-8107-3D8890001D4F}" type="slidenum">
              <a:rPr lang="en-US" smtClean="0"/>
              <a:t>3</a:t>
            </a:fld>
            <a:endParaRPr lang="en-US"/>
          </a:p>
        </p:txBody>
      </p:sp>
    </p:spTree>
    <p:extLst>
      <p:ext uri="{BB962C8B-B14F-4D97-AF65-F5344CB8AC3E}">
        <p14:creationId xmlns:p14="http://schemas.microsoft.com/office/powerpoint/2010/main" val="7280842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Legal: Authorization to Intercept</a:t>
            </a:r>
            <a:br>
              <a:rPr lang="en-US" dirty="0"/>
            </a:br>
            <a:r>
              <a:rPr lang="en-US" sz="2400" i="1" dirty="0">
                <a:solidFill>
                  <a:srgbClr val="000000"/>
                </a:solidFill>
                <a:latin typeface="Times New Roman" panose="02020603050405020304" pitchFamily="18" charset="0"/>
                <a:cs typeface="Times New Roman" panose="02020603050405020304" pitchFamily="18" charset="0"/>
              </a:rPr>
              <a:t>18 U.S.</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2511</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2113005"/>
            <a:ext cx="10515600" cy="4425906"/>
          </a:xfrm>
        </p:spPr>
        <p:txBody>
          <a:bodyPr>
            <a:normAutofit/>
          </a:bodyPr>
          <a:lstStyle/>
          <a:p>
            <a:pPr>
              <a:spcBef>
                <a:spcPts val="0"/>
              </a:spcBef>
              <a:spcAft>
                <a:spcPts val="600"/>
              </a:spcAft>
            </a:pPr>
            <a:r>
              <a:rPr lang="en-US" dirty="0">
                <a:effectLst/>
                <a:latin typeface="Times New Roman" panose="02020603050405020304" pitchFamily="18" charset="0"/>
                <a:ea typeface="Calibri" panose="020F0502020204030204" pitchFamily="34" charset="0"/>
              </a:rPr>
              <a:t>Court authorization </a:t>
            </a:r>
            <a:r>
              <a:rPr lang="en-US" dirty="0">
                <a:latin typeface="Times New Roman" panose="02020603050405020304" pitchFamily="18" charset="0"/>
                <a:ea typeface="Calibri" panose="020F0502020204030204" pitchFamily="34" charset="0"/>
              </a:rPr>
              <a:t>can only be granted for crimes like:</a:t>
            </a:r>
          </a:p>
          <a:p>
            <a:pPr lvl="1">
              <a:spcBef>
                <a:spcPts val="0"/>
              </a:spcBef>
              <a:spcAft>
                <a:spcPts val="600"/>
              </a:spcAft>
            </a:pPr>
            <a:r>
              <a:rPr lang="en-US" dirty="0">
                <a:latin typeface="Times New Roman" panose="02020603050405020304" pitchFamily="18" charset="0"/>
                <a:ea typeface="Calibri" panose="020F0502020204030204" pitchFamily="34" charset="0"/>
              </a:rPr>
              <a:t>Murder, kidnapping, extortion, bribery</a:t>
            </a:r>
          </a:p>
          <a:p>
            <a:pPr lvl="1">
              <a:spcBef>
                <a:spcPts val="0"/>
              </a:spcBef>
              <a:spcAft>
                <a:spcPts val="600"/>
              </a:spcAft>
            </a:pPr>
            <a:r>
              <a:rPr lang="en-US" dirty="0">
                <a:latin typeface="Times New Roman" panose="02020603050405020304" pitchFamily="18" charset="0"/>
                <a:ea typeface="Calibri" panose="020F0502020204030204" pitchFamily="34" charset="0"/>
              </a:rPr>
              <a:t>NOT s</a:t>
            </a:r>
            <a:r>
              <a:rPr lang="en-US" dirty="0">
                <a:effectLst/>
                <a:latin typeface="Times New Roman" panose="02020603050405020304" pitchFamily="18" charset="0"/>
                <a:ea typeface="Calibri" panose="020F0502020204030204" pitchFamily="34" charset="0"/>
              </a:rPr>
              <a:t>olicitation or for possession of child pornography (See your state’s list)</a:t>
            </a:r>
          </a:p>
          <a:p>
            <a:pPr>
              <a:spcBef>
                <a:spcPts val="0"/>
              </a:spcBef>
              <a:spcAft>
                <a:spcPts val="600"/>
              </a:spcAft>
            </a:pPr>
            <a:r>
              <a:rPr lang="en-US" dirty="0">
                <a:effectLst/>
                <a:latin typeface="Times New Roman" panose="02020603050405020304" pitchFamily="18" charset="0"/>
                <a:ea typeface="Calibri" panose="020F0502020204030204" pitchFamily="34" charset="0"/>
              </a:rPr>
              <a:t>In Virginia, only Virginia State Police can obtain authorization</a:t>
            </a:r>
          </a:p>
          <a:p>
            <a:pPr marL="0" indent="0">
              <a:spcBef>
                <a:spcPts val="0"/>
              </a:spcBef>
              <a:spcAft>
                <a:spcPts val="600"/>
              </a:spcAft>
              <a:buNone/>
            </a:pPr>
            <a:r>
              <a:rPr lang="en-US" dirty="0">
                <a:effectLst/>
                <a:latin typeface="Times New Roman" panose="02020603050405020304" pitchFamily="18" charset="0"/>
                <a:ea typeface="Calibri" panose="020F0502020204030204" pitchFamily="34" charset="0"/>
              </a:rPr>
              <a:t>    	(local officers do the investigations and sting operations)</a:t>
            </a:r>
            <a:endParaRPr lang="en-US" sz="1800" dirty="0">
              <a:effectLst/>
              <a:latin typeface="Times New Roman" panose="02020603050405020304" pitchFamily="18" charset="0"/>
              <a:ea typeface="Calibri" panose="020F0502020204030204" pitchFamily="34" charset="0"/>
            </a:endParaRPr>
          </a:p>
          <a:p>
            <a:pPr>
              <a:spcBef>
                <a:spcPts val="0"/>
              </a:spcBef>
              <a:spcAft>
                <a:spcPts val="600"/>
              </a:spcAft>
            </a:pPr>
            <a:r>
              <a:rPr lang="en-US" dirty="0">
                <a:latin typeface="Times New Roman" panose="02020603050405020304" pitchFamily="18" charset="0"/>
                <a:ea typeface="Calibri" panose="020F0502020204030204" pitchFamily="34" charset="0"/>
              </a:rPr>
              <a:t>Limited to 30 days, not 3 years </a:t>
            </a:r>
          </a:p>
          <a:p>
            <a:pPr marL="457200" lvl="1" indent="0">
              <a:spcBef>
                <a:spcPts val="0"/>
              </a:spcBef>
              <a:spcAft>
                <a:spcPts val="600"/>
              </a:spcAft>
              <a:buNone/>
            </a:pPr>
            <a:r>
              <a:rPr lang="en-US" dirty="0">
                <a:latin typeface="Times New Roman" panose="02020603050405020304" pitchFamily="18" charset="0"/>
                <a:ea typeface="Calibri" panose="020F0502020204030204" pitchFamily="34" charset="0"/>
              </a:rPr>
              <a:t>15-year-old cartoon turned 18 (legal age), </a:t>
            </a:r>
          </a:p>
          <a:p>
            <a:pPr marL="457200" lvl="1" indent="0">
              <a:spcBef>
                <a:spcPts val="0"/>
              </a:spcBef>
              <a:spcAft>
                <a:spcPts val="600"/>
              </a:spcAft>
              <a:buNone/>
            </a:pPr>
            <a:r>
              <a:rPr lang="en-US" dirty="0">
                <a:latin typeface="Times New Roman" panose="02020603050405020304" pitchFamily="18" charset="0"/>
                <a:ea typeface="Calibri" panose="020F0502020204030204" pitchFamily="34" charset="0"/>
              </a:rPr>
              <a:t>so officer and prosecutor backdated evidence by a year </a:t>
            </a:r>
          </a:p>
          <a:p>
            <a:pPr marL="457200" lvl="1" indent="0">
              <a:spcBef>
                <a:spcPts val="0"/>
              </a:spcBef>
              <a:spcAft>
                <a:spcPts val="600"/>
              </a:spcAft>
              <a:buNone/>
            </a:pPr>
            <a:r>
              <a:rPr lang="en-US" dirty="0">
                <a:latin typeface="Times New Roman" panose="02020603050405020304" pitchFamily="18" charset="0"/>
                <a:ea typeface="Calibri" panose="020F0502020204030204" pitchFamily="34" charset="0"/>
              </a:rPr>
              <a:t>	(Evidence tampering and Brady violation)</a:t>
            </a:r>
          </a:p>
        </p:txBody>
      </p:sp>
      <p:sp>
        <p:nvSpPr>
          <p:cNvPr id="5" name="Date Placeholder 4">
            <a:extLst>
              <a:ext uri="{FF2B5EF4-FFF2-40B4-BE49-F238E27FC236}">
                <a16:creationId xmlns:a16="http://schemas.microsoft.com/office/drawing/2014/main" id="{26CD6B25-0C44-59B0-CAA8-675BFE53A110}"/>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7FD3D510-61A8-8E8C-AD9E-0CE426868747}"/>
              </a:ext>
            </a:extLst>
          </p:cNvPr>
          <p:cNvSpPr>
            <a:spLocks noGrp="1"/>
          </p:cNvSpPr>
          <p:nvPr>
            <p:ph type="sldNum" sz="quarter" idx="12"/>
          </p:nvPr>
        </p:nvSpPr>
        <p:spPr/>
        <p:txBody>
          <a:bodyPr/>
          <a:lstStyle/>
          <a:p>
            <a:fld id="{AE52999E-0903-48BA-8107-3D8890001D4F}" type="slidenum">
              <a:rPr lang="en-US" smtClean="0"/>
              <a:t>30</a:t>
            </a:fld>
            <a:endParaRPr lang="en-US"/>
          </a:p>
        </p:txBody>
      </p:sp>
    </p:spTree>
    <p:extLst>
      <p:ext uri="{BB962C8B-B14F-4D97-AF65-F5344CB8AC3E}">
        <p14:creationId xmlns:p14="http://schemas.microsoft.com/office/powerpoint/2010/main" val="32171414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430CD-1676-0765-9042-1757B33BC44E}"/>
              </a:ext>
            </a:extLst>
          </p:cNvPr>
          <p:cNvSpPr>
            <a:spLocks noGrp="1"/>
          </p:cNvSpPr>
          <p:nvPr>
            <p:ph type="title"/>
          </p:nvPr>
        </p:nvSpPr>
        <p:spPr/>
        <p:txBody>
          <a:bodyPr>
            <a:normAutofit/>
          </a:bodyPr>
          <a:lstStyle/>
          <a:p>
            <a:pPr algn="ctr"/>
            <a:r>
              <a:rPr lang="en-US" b="1" dirty="0"/>
              <a:t>Federal Charge: </a:t>
            </a:r>
            <a:r>
              <a:rPr lang="en-US" sz="4400" dirty="0">
                <a:solidFill>
                  <a:srgbClr val="000000"/>
                </a:solidFill>
                <a:effectLst/>
                <a:ea typeface="Times New Roman" panose="02020603050405020304" pitchFamily="18" charset="0"/>
                <a:cs typeface="Times New Roman" panose="02020603050405020304" pitchFamily="18" charset="0"/>
              </a:rPr>
              <a:t>18 U.S. Code § 2422</a:t>
            </a:r>
            <a:br>
              <a:rPr lang="en-US" sz="4400" dirty="0">
                <a:solidFill>
                  <a:srgbClr val="000000"/>
                </a:solidFill>
                <a:effectLst/>
                <a:ea typeface="Times New Roman" panose="02020603050405020304" pitchFamily="18" charset="0"/>
                <a:cs typeface="Times New Roman" panose="02020603050405020304" pitchFamily="18" charset="0"/>
              </a:rPr>
            </a:br>
            <a:r>
              <a:rPr lang="en-US" dirty="0"/>
              <a:t>Coercion and enticement </a:t>
            </a:r>
          </a:p>
        </p:txBody>
      </p:sp>
      <p:sp>
        <p:nvSpPr>
          <p:cNvPr id="3" name="Content Placeholder 2">
            <a:extLst>
              <a:ext uri="{FF2B5EF4-FFF2-40B4-BE49-F238E27FC236}">
                <a16:creationId xmlns:a16="http://schemas.microsoft.com/office/drawing/2014/main" id="{E34F6C6B-B20F-B6B2-51EB-D0A1F3FB928A}"/>
              </a:ext>
            </a:extLst>
          </p:cNvPr>
          <p:cNvSpPr>
            <a:spLocks noGrp="1"/>
          </p:cNvSpPr>
          <p:nvPr>
            <p:ph idx="1"/>
          </p:nvPr>
        </p:nvSpPr>
        <p:spPr>
          <a:xfrm>
            <a:off x="838199" y="2114549"/>
            <a:ext cx="10696575" cy="4062413"/>
          </a:xfrm>
        </p:spPr>
        <p:txBody>
          <a:bodyPr>
            <a:normAutofit/>
          </a:bodyPr>
          <a:lstStyle/>
          <a:p>
            <a:pPr marL="0" indent="0">
              <a:buNone/>
            </a:pPr>
            <a:r>
              <a:rPr lang="en-US" sz="2000" dirty="0"/>
              <a:t>Suspect is erroneously charged with:</a:t>
            </a:r>
          </a:p>
          <a:p>
            <a:pPr marL="457200" lvl="1" indent="0">
              <a:buNone/>
            </a:pPr>
            <a:r>
              <a:rPr lang="en-US" sz="2000" b="1" i="1" dirty="0">
                <a:effectLst/>
                <a:ea typeface="Calibri" panose="020F0502020204030204" pitchFamily="34" charset="0"/>
              </a:rPr>
              <a:t>(b) </a:t>
            </a:r>
            <a:r>
              <a:rPr lang="en-US" sz="2000" i="1" dirty="0">
                <a:effectLst/>
                <a:ea typeface="Calibri" panose="020F0502020204030204" pitchFamily="34" charset="0"/>
              </a:rPr>
              <a:t>Whoever, using the mail or any facility or means of interstate or foreign commerce, … induces, entices, or coerces any </a:t>
            </a:r>
            <a:r>
              <a:rPr lang="en-US" sz="2000" i="1" u="sng" dirty="0">
                <a:effectLst/>
                <a:ea typeface="Calibri" panose="020F0502020204030204" pitchFamily="34" charset="0"/>
              </a:rPr>
              <a:t>individual</a:t>
            </a:r>
            <a:r>
              <a:rPr lang="en-US" sz="2000" i="1" dirty="0">
                <a:effectLst/>
                <a:ea typeface="Calibri" panose="020F0502020204030204" pitchFamily="34" charset="0"/>
              </a:rPr>
              <a:t> who has not attained the age of 18 years, to engage in prostitution or any sexual activity for which any person can be charged with a criminal offense, …</a:t>
            </a:r>
          </a:p>
          <a:p>
            <a:pPr marL="457200" lvl="1" indent="0">
              <a:buNone/>
            </a:pPr>
            <a:r>
              <a:rPr lang="en-US" sz="2000" dirty="0">
                <a:effectLst/>
                <a:ea typeface="Calibri" panose="020F0502020204030204" pitchFamily="34" charset="0"/>
              </a:rPr>
              <a:t>		(Note: </a:t>
            </a:r>
            <a:r>
              <a:rPr lang="en-US" sz="2000" b="1" u="sng" dirty="0">
                <a:effectLst/>
                <a:ea typeface="Calibri" panose="020F0502020204030204" pitchFamily="34" charset="0"/>
              </a:rPr>
              <a:t>Individual</a:t>
            </a:r>
            <a:r>
              <a:rPr lang="en-US" sz="2000" b="1" dirty="0">
                <a:effectLst/>
                <a:ea typeface="Calibri" panose="020F0502020204030204" pitchFamily="34" charset="0"/>
              </a:rPr>
              <a:t> does NOT mean a</a:t>
            </a:r>
            <a:r>
              <a:rPr lang="en-US" sz="2000" b="1" dirty="0">
                <a:ea typeface="Calibri" panose="020F0502020204030204" pitchFamily="34" charset="0"/>
              </a:rPr>
              <a:t> cartoon or impostor</a:t>
            </a:r>
            <a:r>
              <a:rPr lang="en-US" sz="2000" dirty="0">
                <a:effectLst/>
                <a:ea typeface="Calibri" panose="020F0502020204030204" pitchFamily="34" charset="0"/>
              </a:rPr>
              <a:t>)</a:t>
            </a:r>
          </a:p>
          <a:p>
            <a:endParaRPr lang="en-US" sz="1800" dirty="0">
              <a:solidFill>
                <a:srgbClr val="FF0000"/>
              </a:solidFill>
            </a:endParaRPr>
          </a:p>
          <a:p>
            <a:pPr marL="0" indent="0">
              <a:buNone/>
            </a:pPr>
            <a:r>
              <a:rPr lang="en-US" sz="2000" dirty="0"/>
              <a:t>Yet, </a:t>
            </a:r>
            <a:r>
              <a:rPr lang="en-US" sz="2000" b="1" dirty="0"/>
              <a:t>Officers violate the statute </a:t>
            </a:r>
            <a:r>
              <a:rPr lang="en-US" sz="2000" dirty="0"/>
              <a:t>by convincing the suspect to travel so he can be arrested:</a:t>
            </a:r>
          </a:p>
          <a:p>
            <a:pPr marL="457200" lvl="1" indent="0">
              <a:buNone/>
            </a:pPr>
            <a:r>
              <a:rPr lang="en-US" sz="2000" b="1" i="1" dirty="0">
                <a:effectLst/>
                <a:ea typeface="Calibri" panose="020F0502020204030204" pitchFamily="34" charset="0"/>
              </a:rPr>
              <a:t>(a) </a:t>
            </a:r>
            <a:r>
              <a:rPr lang="en-US" sz="2000" i="1" u="sng" dirty="0">
                <a:effectLst/>
                <a:ea typeface="Calibri" panose="020F0502020204030204" pitchFamily="34" charset="0"/>
              </a:rPr>
              <a:t>Whoever</a:t>
            </a:r>
            <a:r>
              <a:rPr lang="en-US" sz="2000" i="1" dirty="0">
                <a:effectLst/>
                <a:ea typeface="Calibri" panose="020F0502020204030204" pitchFamily="34" charset="0"/>
              </a:rPr>
              <a:t> knowingly persuades, induces, </a:t>
            </a:r>
            <a:r>
              <a:rPr lang="en-US" sz="2000" i="1" u="sng" dirty="0">
                <a:effectLst/>
                <a:ea typeface="Calibri" panose="020F0502020204030204" pitchFamily="34" charset="0"/>
              </a:rPr>
              <a:t>entices, or coerces any individual to travel </a:t>
            </a:r>
            <a:r>
              <a:rPr lang="en-US" sz="2000" i="1" dirty="0">
                <a:effectLst/>
                <a:ea typeface="Calibri" panose="020F0502020204030204" pitchFamily="34" charset="0"/>
              </a:rPr>
              <a:t>in interstate or foreign commerce, or in any Territory or Possession of the United States, </a:t>
            </a:r>
            <a:r>
              <a:rPr lang="en-US" sz="2000" i="1" u="sng" dirty="0">
                <a:effectLst/>
                <a:ea typeface="Calibri" panose="020F0502020204030204" pitchFamily="34" charset="0"/>
              </a:rPr>
              <a:t>to engage </a:t>
            </a:r>
            <a:r>
              <a:rPr lang="en-US" sz="2000" i="1" dirty="0">
                <a:effectLst/>
                <a:ea typeface="Calibri" panose="020F0502020204030204" pitchFamily="34" charset="0"/>
              </a:rPr>
              <a:t>in prostitution, or </a:t>
            </a:r>
            <a:r>
              <a:rPr lang="en-US" sz="2000" i="1" u="sng" dirty="0">
                <a:effectLst/>
                <a:ea typeface="Calibri" panose="020F0502020204030204" pitchFamily="34" charset="0"/>
              </a:rPr>
              <a:t>in any sexual activity for which any person can be charged with a criminal offense</a:t>
            </a:r>
            <a:r>
              <a:rPr lang="en-US" sz="2000" i="1" dirty="0">
                <a:effectLst/>
                <a:ea typeface="Calibri" panose="020F0502020204030204" pitchFamily="34" charset="0"/>
              </a:rPr>
              <a:t>, or attempts to do so, shall be fined under this title or imprisoned not more than 20 years, or both.</a:t>
            </a:r>
          </a:p>
        </p:txBody>
      </p:sp>
      <p:sp>
        <p:nvSpPr>
          <p:cNvPr id="4" name="Date Placeholder 3">
            <a:extLst>
              <a:ext uri="{FF2B5EF4-FFF2-40B4-BE49-F238E27FC236}">
                <a16:creationId xmlns:a16="http://schemas.microsoft.com/office/drawing/2014/main" id="{137773D4-663A-A4CA-62AC-6264EF510EC2}"/>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457A24A5-11DB-847A-DBC2-4F2AD9C64B61}"/>
              </a:ext>
            </a:extLst>
          </p:cNvPr>
          <p:cNvSpPr>
            <a:spLocks noGrp="1"/>
          </p:cNvSpPr>
          <p:nvPr>
            <p:ph type="sldNum" sz="quarter" idx="12"/>
          </p:nvPr>
        </p:nvSpPr>
        <p:spPr/>
        <p:txBody>
          <a:bodyPr/>
          <a:lstStyle/>
          <a:p>
            <a:fld id="{AE52999E-0903-48BA-8107-3D8890001D4F}" type="slidenum">
              <a:rPr lang="en-US" smtClean="0"/>
              <a:t>31</a:t>
            </a:fld>
            <a:endParaRPr lang="en-US"/>
          </a:p>
        </p:txBody>
      </p:sp>
    </p:spTree>
    <p:extLst>
      <p:ext uri="{BB962C8B-B14F-4D97-AF65-F5344CB8AC3E}">
        <p14:creationId xmlns:p14="http://schemas.microsoft.com/office/powerpoint/2010/main" val="1336686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97C5C-52AC-47EA-A346-07FBBB66AD20}"/>
              </a:ext>
            </a:extLst>
          </p:cNvPr>
          <p:cNvSpPr>
            <a:spLocks noGrp="1"/>
          </p:cNvSpPr>
          <p:nvPr>
            <p:ph type="title"/>
          </p:nvPr>
        </p:nvSpPr>
        <p:spPr>
          <a:xfrm>
            <a:off x="838200" y="1639382"/>
            <a:ext cx="10515600" cy="3580688"/>
          </a:xfrm>
        </p:spPr>
        <p:txBody>
          <a:bodyPr>
            <a:normAutofit fontScale="90000"/>
          </a:bodyPr>
          <a:lstStyle/>
          <a:p>
            <a:pPr algn="ctr"/>
            <a:r>
              <a:rPr lang="en-US" b="1" dirty="0"/>
              <a:t>Wiretapping </a:t>
            </a:r>
            <a:br>
              <a:rPr lang="en-US" b="1" dirty="0"/>
            </a:br>
            <a:r>
              <a:rPr lang="en-US" b="1" dirty="0"/>
              <a:t>without a Warrant</a:t>
            </a:r>
            <a:br>
              <a:rPr lang="en-US" b="1" dirty="0"/>
            </a:br>
            <a:br>
              <a:rPr lang="en-US" b="1" dirty="0"/>
            </a:br>
            <a:r>
              <a:rPr lang="en-US" sz="4800" dirty="0"/>
              <a:t>Using Hash Codes as </a:t>
            </a:r>
            <a:br>
              <a:rPr lang="en-US" sz="4800" dirty="0"/>
            </a:br>
            <a:r>
              <a:rPr lang="en-US" sz="4800" dirty="0"/>
              <a:t>Digital Fingerprints</a:t>
            </a:r>
            <a:endParaRPr lang="en-US" dirty="0"/>
          </a:p>
        </p:txBody>
      </p:sp>
      <p:sp>
        <p:nvSpPr>
          <p:cNvPr id="4" name="Slide Number Placeholder 3">
            <a:extLst>
              <a:ext uri="{FF2B5EF4-FFF2-40B4-BE49-F238E27FC236}">
                <a16:creationId xmlns:a16="http://schemas.microsoft.com/office/drawing/2014/main" id="{3F05712E-79CD-4336-A8BB-BC2D00603EB5}"/>
              </a:ext>
            </a:extLst>
          </p:cNvPr>
          <p:cNvSpPr>
            <a:spLocks noGrp="1"/>
          </p:cNvSpPr>
          <p:nvPr>
            <p:ph type="sldNum" sz="quarter" idx="12"/>
          </p:nvPr>
        </p:nvSpPr>
        <p:spPr/>
        <p:txBody>
          <a:bodyPr/>
          <a:lstStyle/>
          <a:p>
            <a:fld id="{2A1FFA53-15E7-4F89-98B1-CA3EAA41DA9F}" type="slidenum">
              <a:rPr lang="en-US" smtClean="0"/>
              <a:t>32</a:t>
            </a:fld>
            <a:endParaRPr lang="en-US"/>
          </a:p>
        </p:txBody>
      </p:sp>
      <p:sp>
        <p:nvSpPr>
          <p:cNvPr id="2" name="Date Placeholder 1">
            <a:extLst>
              <a:ext uri="{FF2B5EF4-FFF2-40B4-BE49-F238E27FC236}">
                <a16:creationId xmlns:a16="http://schemas.microsoft.com/office/drawing/2014/main" id="{532B9431-AE79-E1E2-8A4C-3C0D3736FB09}"/>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4135525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5B6BF-35DF-418F-B319-B089B7F60493}"/>
              </a:ext>
            </a:extLst>
          </p:cNvPr>
          <p:cNvSpPr>
            <a:spLocks noGrp="1"/>
          </p:cNvSpPr>
          <p:nvPr>
            <p:ph idx="1"/>
          </p:nvPr>
        </p:nvSpPr>
        <p:spPr>
          <a:xfrm>
            <a:off x="838200" y="2077277"/>
            <a:ext cx="10515600" cy="4192894"/>
          </a:xfrm>
        </p:spPr>
        <p:txBody>
          <a:bodyPr>
            <a:normAutofit/>
          </a:bodyPr>
          <a:lstStyle/>
          <a:p>
            <a:pPr marL="0" indent="0">
              <a:buNone/>
            </a:pPr>
            <a:r>
              <a:rPr lang="en-US" sz="2400" b="1" dirty="0">
                <a:ea typeface="Calibri" panose="020F0502020204030204" pitchFamily="34" charset="0"/>
              </a:rPr>
              <a:t>Hash code</a:t>
            </a:r>
            <a:r>
              <a:rPr lang="en-US" sz="2400" dirty="0">
                <a:ea typeface="Calibri" panose="020F0502020204030204" pitchFamily="34" charset="0"/>
              </a:rPr>
              <a:t> - A value obtained by applying a hash function to a block of data.</a:t>
            </a:r>
          </a:p>
          <a:p>
            <a:pPr lvl="1"/>
            <a:r>
              <a:rPr lang="en-US" dirty="0">
                <a:ea typeface="Calibri" panose="020F0502020204030204" pitchFamily="34" charset="0"/>
              </a:rPr>
              <a:t>Hash code calculated before transmission.</a:t>
            </a:r>
          </a:p>
          <a:p>
            <a:pPr lvl="1"/>
            <a:r>
              <a:rPr lang="en-US" dirty="0">
                <a:ea typeface="Calibri" panose="020F0502020204030204" pitchFamily="34" charset="0"/>
              </a:rPr>
              <a:t>Original hash code is shipped with the data (email) or </a:t>
            </a:r>
          </a:p>
          <a:p>
            <a:pPr marL="457200" lvl="1" indent="0">
              <a:buNone/>
            </a:pPr>
            <a:r>
              <a:rPr lang="en-US" dirty="0">
                <a:ea typeface="Calibri" panose="020F0502020204030204" pitchFamily="34" charset="0"/>
              </a:rPr>
              <a:t>	stored in a bookkeeping file (some peer-to-peer)</a:t>
            </a:r>
          </a:p>
          <a:p>
            <a:pPr lvl="1"/>
            <a:r>
              <a:rPr lang="en-US" dirty="0">
                <a:ea typeface="Calibri" panose="020F0502020204030204" pitchFamily="34" charset="0"/>
              </a:rPr>
              <a:t>Hash code recalculated after transmission</a:t>
            </a:r>
          </a:p>
          <a:p>
            <a:pPr lvl="1"/>
            <a:r>
              <a:rPr lang="en-US" dirty="0">
                <a:ea typeface="Calibri" panose="020F0502020204030204" pitchFamily="34" charset="0"/>
              </a:rPr>
              <a:t>If hash codes differ, an error occurred and </a:t>
            </a:r>
          </a:p>
          <a:p>
            <a:pPr marL="457200" lvl="1" indent="0">
              <a:buNone/>
            </a:pPr>
            <a:r>
              <a:rPr lang="en-US" dirty="0">
                <a:ea typeface="Calibri" panose="020F0502020204030204" pitchFamily="34" charset="0"/>
              </a:rPr>
              <a:t>	the block of bytes must be retransmitted</a:t>
            </a:r>
          </a:p>
          <a:p>
            <a:pPr marL="457200" lvl="1" indent="0">
              <a:buNone/>
            </a:pPr>
            <a:endParaRPr lang="en-US" dirty="0">
              <a:ea typeface="Calibri" panose="020F0502020204030204" pitchFamily="34" charset="0"/>
            </a:endParaRPr>
          </a:p>
          <a:p>
            <a:pPr marL="0" indent="0">
              <a:buNone/>
            </a:pPr>
            <a:r>
              <a:rPr lang="en-US" sz="2400" dirty="0">
                <a:ea typeface="Calibri" panose="020F0502020204030204" pitchFamily="34" charset="0"/>
              </a:rPr>
              <a:t>Buried in the network protocol – not seen by humans</a:t>
            </a:r>
          </a:p>
        </p:txBody>
      </p:sp>
      <p:sp>
        <p:nvSpPr>
          <p:cNvPr id="4" name="Slide Number Placeholder 3">
            <a:extLst>
              <a:ext uri="{FF2B5EF4-FFF2-40B4-BE49-F238E27FC236}">
                <a16:creationId xmlns:a16="http://schemas.microsoft.com/office/drawing/2014/main" id="{D17B5B7E-3C12-484C-878F-B8A1F40AB616}"/>
              </a:ext>
            </a:extLst>
          </p:cNvPr>
          <p:cNvSpPr>
            <a:spLocks noGrp="1"/>
          </p:cNvSpPr>
          <p:nvPr>
            <p:ph type="sldNum" sz="quarter" idx="12"/>
          </p:nvPr>
        </p:nvSpPr>
        <p:spPr/>
        <p:txBody>
          <a:bodyPr/>
          <a:lstStyle/>
          <a:p>
            <a:fld id="{2A1FFA53-15E7-4F89-98B1-CA3EAA41DA9F}" type="slidenum">
              <a:rPr lang="en-US" smtClean="0"/>
              <a:t>33</a:t>
            </a:fld>
            <a:endParaRPr lang="en-US"/>
          </a:p>
        </p:txBody>
      </p:sp>
      <p:sp>
        <p:nvSpPr>
          <p:cNvPr id="7" name="Title 1">
            <a:extLst>
              <a:ext uri="{FF2B5EF4-FFF2-40B4-BE49-F238E27FC236}">
                <a16:creationId xmlns:a16="http://schemas.microsoft.com/office/drawing/2014/main" id="{15C4398D-F0D8-43F1-9C2E-3618301DA9C9}"/>
              </a:ext>
            </a:extLst>
          </p:cNvPr>
          <p:cNvSpPr txBox="1">
            <a:spLocks/>
          </p:cNvSpPr>
          <p:nvPr/>
        </p:nvSpPr>
        <p:spPr>
          <a:xfrm>
            <a:off x="838200" y="410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Hash Codes Detect Transmission Errors</a:t>
            </a:r>
            <a:endParaRPr lang="en-US" sz="2400" dirty="0"/>
          </a:p>
        </p:txBody>
      </p:sp>
      <p:sp>
        <p:nvSpPr>
          <p:cNvPr id="2" name="Date Placeholder 1">
            <a:extLst>
              <a:ext uri="{FF2B5EF4-FFF2-40B4-BE49-F238E27FC236}">
                <a16:creationId xmlns:a16="http://schemas.microsoft.com/office/drawing/2014/main" id="{49904075-25FD-686C-B527-BA43C1DCD0D0}"/>
              </a:ext>
            </a:extLst>
          </p:cNvPr>
          <p:cNvSpPr>
            <a:spLocks noGrp="1"/>
          </p:cNvSpPr>
          <p:nvPr>
            <p:ph type="dt" sz="half" idx="10"/>
          </p:nvPr>
        </p:nvSpPr>
        <p:spPr/>
        <p:txBody>
          <a:bodyPr/>
          <a:lstStyle/>
          <a:p>
            <a:r>
              <a:rPr lang="en-US"/>
              <a:t>July 2025</a:t>
            </a:r>
            <a:endParaRPr lang="en-US" dirty="0"/>
          </a:p>
        </p:txBody>
      </p:sp>
    </p:spTree>
    <p:extLst>
      <p:ext uri="{BB962C8B-B14F-4D97-AF65-F5344CB8AC3E}">
        <p14:creationId xmlns:p14="http://schemas.microsoft.com/office/powerpoint/2010/main" val="31018201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7B5B7E-3C12-484C-878F-B8A1F40AB616}"/>
              </a:ext>
            </a:extLst>
          </p:cNvPr>
          <p:cNvSpPr>
            <a:spLocks noGrp="1"/>
          </p:cNvSpPr>
          <p:nvPr>
            <p:ph type="sldNum" sz="quarter" idx="12"/>
          </p:nvPr>
        </p:nvSpPr>
        <p:spPr/>
        <p:txBody>
          <a:bodyPr/>
          <a:lstStyle/>
          <a:p>
            <a:fld id="{2A1FFA53-15E7-4F89-98B1-CA3EAA41DA9F}" type="slidenum">
              <a:rPr lang="en-US" smtClean="0"/>
              <a:t>34</a:t>
            </a:fld>
            <a:endParaRPr lang="en-US"/>
          </a:p>
        </p:txBody>
      </p:sp>
      <p:sp>
        <p:nvSpPr>
          <p:cNvPr id="5" name="Title 1">
            <a:extLst>
              <a:ext uri="{FF2B5EF4-FFF2-40B4-BE49-F238E27FC236}">
                <a16:creationId xmlns:a16="http://schemas.microsoft.com/office/drawing/2014/main" id="{6CB45061-AA8C-4204-858B-B10BB5FE9501}"/>
              </a:ext>
            </a:extLst>
          </p:cNvPr>
          <p:cNvSpPr>
            <a:spLocks noGrp="1"/>
          </p:cNvSpPr>
          <p:nvPr>
            <p:ph type="title"/>
          </p:nvPr>
        </p:nvSpPr>
        <p:spPr>
          <a:xfrm>
            <a:off x="699101" y="359453"/>
            <a:ext cx="10251397" cy="1411511"/>
          </a:xfrm>
        </p:spPr>
        <p:txBody>
          <a:bodyPr>
            <a:normAutofit/>
          </a:bodyPr>
          <a:lstStyle/>
          <a:p>
            <a:pPr algn="ctr"/>
            <a:r>
              <a:rPr lang="en-US" b="1" dirty="0"/>
              <a:t>Simple Transmission </a:t>
            </a:r>
          </a:p>
        </p:txBody>
      </p:sp>
      <p:sp>
        <p:nvSpPr>
          <p:cNvPr id="6" name="TextBox 5">
            <a:extLst>
              <a:ext uri="{FF2B5EF4-FFF2-40B4-BE49-F238E27FC236}">
                <a16:creationId xmlns:a16="http://schemas.microsoft.com/office/drawing/2014/main" id="{CE56D308-1E65-42D8-A315-5C87EB6D656F}"/>
              </a:ext>
            </a:extLst>
          </p:cNvPr>
          <p:cNvSpPr txBox="1"/>
          <p:nvPr/>
        </p:nvSpPr>
        <p:spPr>
          <a:xfrm>
            <a:off x="5046060" y="2571715"/>
            <a:ext cx="1557478" cy="400110"/>
          </a:xfrm>
          <a:prstGeom prst="rect">
            <a:avLst/>
          </a:prstGeom>
          <a:noFill/>
        </p:spPr>
        <p:txBody>
          <a:bodyPr wrap="none" rtlCol="0">
            <a:spAutoFit/>
          </a:bodyPr>
          <a:lstStyle/>
          <a:p>
            <a:r>
              <a:rPr lang="en-US" sz="2000" dirty="0"/>
              <a:t>Requests</a:t>
            </a:r>
            <a:r>
              <a:rPr lang="en-US" dirty="0"/>
              <a:t> Dog</a:t>
            </a:r>
          </a:p>
        </p:txBody>
      </p:sp>
      <p:cxnSp>
        <p:nvCxnSpPr>
          <p:cNvPr id="8" name="Straight Arrow Connector 7">
            <a:extLst>
              <a:ext uri="{FF2B5EF4-FFF2-40B4-BE49-F238E27FC236}">
                <a16:creationId xmlns:a16="http://schemas.microsoft.com/office/drawing/2014/main" id="{FAD7C9BE-6FAE-4FB9-BFEF-E27CD0AE65DF}"/>
              </a:ext>
            </a:extLst>
          </p:cNvPr>
          <p:cNvCxnSpPr>
            <a:cxnSpLocks/>
          </p:cNvCxnSpPr>
          <p:nvPr/>
        </p:nvCxnSpPr>
        <p:spPr>
          <a:xfrm>
            <a:off x="2309006" y="2624974"/>
            <a:ext cx="6662312" cy="752952"/>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779386B-77BE-42F2-BAE0-A2B88847E353}"/>
              </a:ext>
            </a:extLst>
          </p:cNvPr>
          <p:cNvCxnSpPr>
            <a:cxnSpLocks/>
          </p:cNvCxnSpPr>
          <p:nvPr/>
        </p:nvCxnSpPr>
        <p:spPr>
          <a:xfrm flipH="1" flipV="1">
            <a:off x="3396097" y="4320650"/>
            <a:ext cx="5632742" cy="693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70B490B-15F5-41D7-844F-E4B558A819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48353" y="3225932"/>
            <a:ext cx="2059284" cy="1763535"/>
          </a:xfrm>
          <a:prstGeom prst="rect">
            <a:avLst/>
          </a:prstGeom>
        </p:spPr>
      </p:pic>
      <p:pic>
        <p:nvPicPr>
          <p:cNvPr id="11" name="Picture 10">
            <a:extLst>
              <a:ext uri="{FF2B5EF4-FFF2-40B4-BE49-F238E27FC236}">
                <a16:creationId xmlns:a16="http://schemas.microsoft.com/office/drawing/2014/main" id="{ABC6A708-29F5-4546-ABEA-81FD4A1615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6041" y="3544743"/>
            <a:ext cx="1640387" cy="1223096"/>
          </a:xfrm>
          <a:prstGeom prst="rect">
            <a:avLst/>
          </a:prstGeom>
        </p:spPr>
      </p:pic>
      <p:pic>
        <p:nvPicPr>
          <p:cNvPr id="12" name="Picture 11">
            <a:extLst>
              <a:ext uri="{FF2B5EF4-FFF2-40B4-BE49-F238E27FC236}">
                <a16:creationId xmlns:a16="http://schemas.microsoft.com/office/drawing/2014/main" id="{7A3B61EB-C7B0-4EF4-9977-92251E32F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5896" y="3608582"/>
            <a:ext cx="909427" cy="1282941"/>
          </a:xfrm>
          <a:prstGeom prst="rect">
            <a:avLst/>
          </a:prstGeom>
        </p:spPr>
      </p:pic>
      <p:pic>
        <p:nvPicPr>
          <p:cNvPr id="13" name="Picture 12">
            <a:extLst>
              <a:ext uri="{FF2B5EF4-FFF2-40B4-BE49-F238E27FC236}">
                <a16:creationId xmlns:a16="http://schemas.microsoft.com/office/drawing/2014/main" id="{EF900171-FAF6-431B-A7F0-66202791A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5735" y="3612608"/>
            <a:ext cx="1274597" cy="1197349"/>
          </a:xfrm>
          <a:prstGeom prst="rect">
            <a:avLst/>
          </a:prstGeom>
        </p:spPr>
      </p:pic>
      <p:pic>
        <p:nvPicPr>
          <p:cNvPr id="14" name="Picture 13">
            <a:extLst>
              <a:ext uri="{FF2B5EF4-FFF2-40B4-BE49-F238E27FC236}">
                <a16:creationId xmlns:a16="http://schemas.microsoft.com/office/drawing/2014/main" id="{7640CBD4-E2D1-40BD-A75C-44676358B7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38" y="3393974"/>
            <a:ext cx="2017973" cy="1728158"/>
          </a:xfrm>
          <a:prstGeom prst="rect">
            <a:avLst/>
          </a:prstGeom>
        </p:spPr>
      </p:pic>
      <p:sp>
        <p:nvSpPr>
          <p:cNvPr id="15" name="Rectangle: Rounded Corners 14">
            <a:extLst>
              <a:ext uri="{FF2B5EF4-FFF2-40B4-BE49-F238E27FC236}">
                <a16:creationId xmlns:a16="http://schemas.microsoft.com/office/drawing/2014/main" id="{828EBB5B-1F81-43D9-B3A8-DCA05A2AEC0D}"/>
              </a:ext>
            </a:extLst>
          </p:cNvPr>
          <p:cNvSpPr/>
          <p:nvPr/>
        </p:nvSpPr>
        <p:spPr>
          <a:xfrm>
            <a:off x="695443" y="2855629"/>
            <a:ext cx="2692982" cy="276740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997B3956-E9BB-497A-90FC-4D92134F9623}"/>
              </a:ext>
            </a:extLst>
          </p:cNvPr>
          <p:cNvSpPr/>
          <p:nvPr/>
        </p:nvSpPr>
        <p:spPr>
          <a:xfrm>
            <a:off x="9046941" y="2855628"/>
            <a:ext cx="2538474" cy="2767405"/>
          </a:xfrm>
          <a:prstGeom prst="roundRect">
            <a:avLst>
              <a:gd name="adj" fmla="val 746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CC4ABC19-4E12-4381-807F-D067B2CDCB02}"/>
              </a:ext>
            </a:extLst>
          </p:cNvPr>
          <p:cNvSpPr txBox="1"/>
          <p:nvPr/>
        </p:nvSpPr>
        <p:spPr>
          <a:xfrm>
            <a:off x="1445628" y="2455519"/>
            <a:ext cx="721672" cy="400110"/>
          </a:xfrm>
          <a:prstGeom prst="rect">
            <a:avLst/>
          </a:prstGeom>
          <a:noFill/>
        </p:spPr>
        <p:txBody>
          <a:bodyPr wrap="none" rtlCol="0">
            <a:spAutoFit/>
          </a:bodyPr>
          <a:lstStyle/>
          <a:p>
            <a:r>
              <a:rPr lang="en-US" sz="2000" dirty="0"/>
              <a:t>User</a:t>
            </a:r>
            <a:r>
              <a:rPr lang="en-US" dirty="0"/>
              <a:t> </a:t>
            </a:r>
          </a:p>
        </p:txBody>
      </p:sp>
      <p:sp>
        <p:nvSpPr>
          <p:cNvPr id="18" name="TextBox 17">
            <a:extLst>
              <a:ext uri="{FF2B5EF4-FFF2-40B4-BE49-F238E27FC236}">
                <a16:creationId xmlns:a16="http://schemas.microsoft.com/office/drawing/2014/main" id="{5FEAE051-5BB7-4061-A051-31B4D7F95F3C}"/>
              </a:ext>
            </a:extLst>
          </p:cNvPr>
          <p:cNvSpPr txBox="1"/>
          <p:nvPr/>
        </p:nvSpPr>
        <p:spPr>
          <a:xfrm>
            <a:off x="9807537" y="2289281"/>
            <a:ext cx="854593" cy="400110"/>
          </a:xfrm>
          <a:prstGeom prst="rect">
            <a:avLst/>
          </a:prstGeom>
          <a:noFill/>
        </p:spPr>
        <p:txBody>
          <a:bodyPr wrap="none" rtlCol="0">
            <a:spAutoFit/>
          </a:bodyPr>
          <a:lstStyle/>
          <a:p>
            <a:r>
              <a:rPr lang="en-US" sz="2000" dirty="0"/>
              <a:t>Server</a:t>
            </a:r>
            <a:endParaRPr lang="en-US" dirty="0"/>
          </a:p>
        </p:txBody>
      </p:sp>
      <p:sp>
        <p:nvSpPr>
          <p:cNvPr id="2" name="TextBox 1">
            <a:extLst>
              <a:ext uri="{FF2B5EF4-FFF2-40B4-BE49-F238E27FC236}">
                <a16:creationId xmlns:a16="http://schemas.microsoft.com/office/drawing/2014/main" id="{9019AEEC-B569-4FF5-8D3D-B68FD47FADB6}"/>
              </a:ext>
            </a:extLst>
          </p:cNvPr>
          <p:cNvSpPr txBox="1"/>
          <p:nvPr/>
        </p:nvSpPr>
        <p:spPr>
          <a:xfrm>
            <a:off x="4794500" y="4983169"/>
            <a:ext cx="2124556" cy="830997"/>
          </a:xfrm>
          <a:prstGeom prst="rect">
            <a:avLst/>
          </a:prstGeom>
          <a:noFill/>
        </p:spPr>
        <p:txBody>
          <a:bodyPr wrap="none" rtlCol="0">
            <a:spAutoFit/>
          </a:bodyPr>
          <a:lstStyle/>
          <a:p>
            <a:r>
              <a:rPr lang="en-US" sz="2400" dirty="0"/>
              <a:t>Transmit pieces</a:t>
            </a:r>
          </a:p>
          <a:p>
            <a:pPr algn="ctr"/>
            <a:r>
              <a:rPr lang="en-US" sz="2400" b="1" dirty="0"/>
              <a:t>“Partial file”</a:t>
            </a:r>
          </a:p>
        </p:txBody>
      </p:sp>
      <p:sp>
        <p:nvSpPr>
          <p:cNvPr id="3" name="TextBox 2">
            <a:extLst>
              <a:ext uri="{FF2B5EF4-FFF2-40B4-BE49-F238E27FC236}">
                <a16:creationId xmlns:a16="http://schemas.microsoft.com/office/drawing/2014/main" id="{6D76831A-6558-4431-A393-71EA612A4D0B}"/>
              </a:ext>
            </a:extLst>
          </p:cNvPr>
          <p:cNvSpPr txBox="1"/>
          <p:nvPr/>
        </p:nvSpPr>
        <p:spPr>
          <a:xfrm>
            <a:off x="9488879" y="5112075"/>
            <a:ext cx="1597617" cy="400110"/>
          </a:xfrm>
          <a:prstGeom prst="rect">
            <a:avLst/>
          </a:prstGeom>
          <a:noFill/>
        </p:spPr>
        <p:txBody>
          <a:bodyPr wrap="none" rtlCol="0">
            <a:spAutoFit/>
          </a:bodyPr>
          <a:lstStyle/>
          <a:p>
            <a:r>
              <a:rPr lang="en-US" sz="2000" dirty="0"/>
              <a:t>Dog is too big</a:t>
            </a:r>
          </a:p>
        </p:txBody>
      </p:sp>
      <p:cxnSp>
        <p:nvCxnSpPr>
          <p:cNvPr id="19" name="Straight Arrow Connector 18">
            <a:extLst>
              <a:ext uri="{FF2B5EF4-FFF2-40B4-BE49-F238E27FC236}">
                <a16:creationId xmlns:a16="http://schemas.microsoft.com/office/drawing/2014/main" id="{7D74EFEA-66BE-436D-8E2F-E9AF3F8BB1A9}"/>
              </a:ext>
            </a:extLst>
          </p:cNvPr>
          <p:cNvCxnSpPr>
            <a:cxnSpLocks/>
          </p:cNvCxnSpPr>
          <p:nvPr/>
        </p:nvCxnSpPr>
        <p:spPr>
          <a:xfrm flipH="1" flipV="1">
            <a:off x="3330416" y="5393088"/>
            <a:ext cx="5632742" cy="693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48B0548-5F77-1235-835A-1BF72722A01C}"/>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25672888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17B5B7E-3C12-484C-878F-B8A1F40AB616}"/>
              </a:ext>
            </a:extLst>
          </p:cNvPr>
          <p:cNvSpPr>
            <a:spLocks noGrp="1"/>
          </p:cNvSpPr>
          <p:nvPr>
            <p:ph type="sldNum" sz="quarter" idx="12"/>
          </p:nvPr>
        </p:nvSpPr>
        <p:spPr/>
        <p:txBody>
          <a:bodyPr/>
          <a:lstStyle/>
          <a:p>
            <a:fld id="{2A1FFA53-15E7-4F89-98B1-CA3EAA41DA9F}" type="slidenum">
              <a:rPr lang="en-US" smtClean="0"/>
              <a:t>35</a:t>
            </a:fld>
            <a:endParaRPr lang="en-US"/>
          </a:p>
        </p:txBody>
      </p:sp>
      <p:sp>
        <p:nvSpPr>
          <p:cNvPr id="5" name="Title 1">
            <a:extLst>
              <a:ext uri="{FF2B5EF4-FFF2-40B4-BE49-F238E27FC236}">
                <a16:creationId xmlns:a16="http://schemas.microsoft.com/office/drawing/2014/main" id="{6CB45061-AA8C-4204-858B-B10BB5FE9501}"/>
              </a:ext>
            </a:extLst>
          </p:cNvPr>
          <p:cNvSpPr>
            <a:spLocks noGrp="1"/>
          </p:cNvSpPr>
          <p:nvPr>
            <p:ph type="title"/>
          </p:nvPr>
        </p:nvSpPr>
        <p:spPr>
          <a:xfrm>
            <a:off x="699101" y="359453"/>
            <a:ext cx="10251397" cy="1411511"/>
          </a:xfrm>
        </p:spPr>
        <p:txBody>
          <a:bodyPr>
            <a:normAutofit/>
          </a:bodyPr>
          <a:lstStyle/>
          <a:p>
            <a:pPr algn="ctr"/>
            <a:r>
              <a:rPr lang="en-US" b="1" dirty="0"/>
              <a:t>Hash Codes Example</a:t>
            </a:r>
          </a:p>
        </p:txBody>
      </p:sp>
      <p:pic>
        <p:nvPicPr>
          <p:cNvPr id="11" name="Picture 10">
            <a:extLst>
              <a:ext uri="{FF2B5EF4-FFF2-40B4-BE49-F238E27FC236}">
                <a16:creationId xmlns:a16="http://schemas.microsoft.com/office/drawing/2014/main" id="{ABC6A708-29F5-4546-ABEA-81FD4A161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22" y="2015349"/>
            <a:ext cx="3132234" cy="2335438"/>
          </a:xfrm>
          <a:prstGeom prst="rect">
            <a:avLst/>
          </a:prstGeom>
        </p:spPr>
      </p:pic>
      <p:pic>
        <p:nvPicPr>
          <p:cNvPr id="12" name="Picture 11">
            <a:extLst>
              <a:ext uri="{FF2B5EF4-FFF2-40B4-BE49-F238E27FC236}">
                <a16:creationId xmlns:a16="http://schemas.microsoft.com/office/drawing/2014/main" id="{7A3B61EB-C7B0-4EF4-9977-92251E32F8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446" y="2044357"/>
            <a:ext cx="1677107" cy="2365919"/>
          </a:xfrm>
          <a:prstGeom prst="rect">
            <a:avLst/>
          </a:prstGeom>
        </p:spPr>
      </p:pic>
      <p:pic>
        <p:nvPicPr>
          <p:cNvPr id="13" name="Picture 12">
            <a:extLst>
              <a:ext uri="{FF2B5EF4-FFF2-40B4-BE49-F238E27FC236}">
                <a16:creationId xmlns:a16="http://schemas.microsoft.com/office/drawing/2014/main" id="{EF900171-FAF6-431B-A7F0-66202791A7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1580" y="2050802"/>
            <a:ext cx="2518557" cy="2365918"/>
          </a:xfrm>
          <a:prstGeom prst="rect">
            <a:avLst/>
          </a:prstGeom>
        </p:spPr>
      </p:pic>
      <p:sp>
        <p:nvSpPr>
          <p:cNvPr id="3" name="TextBox 2">
            <a:extLst>
              <a:ext uri="{FF2B5EF4-FFF2-40B4-BE49-F238E27FC236}">
                <a16:creationId xmlns:a16="http://schemas.microsoft.com/office/drawing/2014/main" id="{4AA32AE8-7BF8-4590-BF90-B49255807943}"/>
              </a:ext>
            </a:extLst>
          </p:cNvPr>
          <p:cNvSpPr txBox="1"/>
          <p:nvPr/>
        </p:nvSpPr>
        <p:spPr>
          <a:xfrm>
            <a:off x="1028700" y="4595172"/>
            <a:ext cx="2826505" cy="830997"/>
          </a:xfrm>
          <a:prstGeom prst="rect">
            <a:avLst/>
          </a:prstGeom>
          <a:noFill/>
        </p:spPr>
        <p:txBody>
          <a:bodyPr wrap="square" rtlCol="0">
            <a:spAutoFit/>
          </a:bodyPr>
          <a:lstStyle/>
          <a:p>
            <a:pPr algn="ctr"/>
            <a:r>
              <a:rPr lang="en-US" sz="2400" dirty="0"/>
              <a:t>Piece #1</a:t>
            </a:r>
          </a:p>
          <a:p>
            <a:pPr algn="ctr"/>
            <a:r>
              <a:rPr lang="en-US" sz="2400" dirty="0"/>
              <a:t>Hash code = </a:t>
            </a:r>
            <a:r>
              <a:rPr lang="en-US" sz="2400" b="1" dirty="0"/>
              <a:t>12345</a:t>
            </a:r>
          </a:p>
        </p:txBody>
      </p:sp>
      <p:sp>
        <p:nvSpPr>
          <p:cNvPr id="19" name="TextBox 18">
            <a:extLst>
              <a:ext uri="{FF2B5EF4-FFF2-40B4-BE49-F238E27FC236}">
                <a16:creationId xmlns:a16="http://schemas.microsoft.com/office/drawing/2014/main" id="{7BC9644F-3580-446C-8441-79ABAF7F89D5}"/>
              </a:ext>
            </a:extLst>
          </p:cNvPr>
          <p:cNvSpPr txBox="1"/>
          <p:nvPr/>
        </p:nvSpPr>
        <p:spPr>
          <a:xfrm>
            <a:off x="4682746" y="4595172"/>
            <a:ext cx="2826505" cy="830997"/>
          </a:xfrm>
          <a:prstGeom prst="rect">
            <a:avLst/>
          </a:prstGeom>
          <a:noFill/>
        </p:spPr>
        <p:txBody>
          <a:bodyPr wrap="square" rtlCol="0">
            <a:spAutoFit/>
          </a:bodyPr>
          <a:lstStyle/>
          <a:p>
            <a:pPr algn="ctr"/>
            <a:r>
              <a:rPr lang="en-US" sz="2400" dirty="0"/>
              <a:t>Piece #2</a:t>
            </a:r>
          </a:p>
          <a:p>
            <a:pPr algn="ctr"/>
            <a:r>
              <a:rPr lang="en-US" sz="2400" dirty="0"/>
              <a:t>Hash code = </a:t>
            </a:r>
            <a:r>
              <a:rPr lang="en-US" sz="2400" b="1" dirty="0"/>
              <a:t>67890</a:t>
            </a:r>
          </a:p>
        </p:txBody>
      </p:sp>
      <p:sp>
        <p:nvSpPr>
          <p:cNvPr id="20" name="TextBox 19">
            <a:extLst>
              <a:ext uri="{FF2B5EF4-FFF2-40B4-BE49-F238E27FC236}">
                <a16:creationId xmlns:a16="http://schemas.microsoft.com/office/drawing/2014/main" id="{1AFBFDB9-9924-489B-A89E-A72746F1918F}"/>
              </a:ext>
            </a:extLst>
          </p:cNvPr>
          <p:cNvSpPr txBox="1"/>
          <p:nvPr/>
        </p:nvSpPr>
        <p:spPr>
          <a:xfrm>
            <a:off x="8516937" y="4595172"/>
            <a:ext cx="2743200" cy="830997"/>
          </a:xfrm>
          <a:prstGeom prst="rect">
            <a:avLst/>
          </a:prstGeom>
          <a:noFill/>
        </p:spPr>
        <p:txBody>
          <a:bodyPr wrap="square" rtlCol="0">
            <a:spAutoFit/>
          </a:bodyPr>
          <a:lstStyle/>
          <a:p>
            <a:pPr algn="ctr"/>
            <a:r>
              <a:rPr lang="en-US" sz="2400" dirty="0"/>
              <a:t>Piece #3</a:t>
            </a:r>
          </a:p>
          <a:p>
            <a:pPr algn="ctr"/>
            <a:r>
              <a:rPr lang="en-US" sz="2400" dirty="0"/>
              <a:t>Hash code = </a:t>
            </a:r>
            <a:r>
              <a:rPr lang="en-US" sz="2400" b="1" dirty="0"/>
              <a:t>98765</a:t>
            </a:r>
          </a:p>
        </p:txBody>
      </p:sp>
      <p:sp>
        <p:nvSpPr>
          <p:cNvPr id="2" name="TextBox 1">
            <a:extLst>
              <a:ext uri="{FF2B5EF4-FFF2-40B4-BE49-F238E27FC236}">
                <a16:creationId xmlns:a16="http://schemas.microsoft.com/office/drawing/2014/main" id="{4808FD5A-9286-4A90-85CB-D1A70554DE4A}"/>
              </a:ext>
            </a:extLst>
          </p:cNvPr>
          <p:cNvSpPr txBox="1"/>
          <p:nvPr/>
        </p:nvSpPr>
        <p:spPr>
          <a:xfrm>
            <a:off x="4082756" y="1288491"/>
            <a:ext cx="3481402" cy="461665"/>
          </a:xfrm>
          <a:prstGeom prst="rect">
            <a:avLst/>
          </a:prstGeom>
          <a:noFill/>
        </p:spPr>
        <p:txBody>
          <a:bodyPr wrap="none" rtlCol="0">
            <a:spAutoFit/>
          </a:bodyPr>
          <a:lstStyle/>
          <a:p>
            <a:r>
              <a:rPr lang="en-US" sz="2400" dirty="0"/>
              <a:t>Detect transmission errors</a:t>
            </a:r>
          </a:p>
        </p:txBody>
      </p:sp>
      <p:sp>
        <p:nvSpPr>
          <p:cNvPr id="6" name="Date Placeholder 5">
            <a:extLst>
              <a:ext uri="{FF2B5EF4-FFF2-40B4-BE49-F238E27FC236}">
                <a16:creationId xmlns:a16="http://schemas.microsoft.com/office/drawing/2014/main" id="{8DAE3AEC-6F56-4BFE-CFBD-199ADD4AAAF6}"/>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37388976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5B6BF-35DF-418F-B319-B089B7F60493}"/>
              </a:ext>
            </a:extLst>
          </p:cNvPr>
          <p:cNvSpPr>
            <a:spLocks noGrp="1"/>
          </p:cNvSpPr>
          <p:nvPr>
            <p:ph idx="1"/>
          </p:nvPr>
        </p:nvSpPr>
        <p:spPr>
          <a:xfrm>
            <a:off x="838200" y="2466473"/>
            <a:ext cx="10515600" cy="3889877"/>
          </a:xfrm>
        </p:spPr>
        <p:txBody>
          <a:bodyPr>
            <a:normAutofit/>
          </a:bodyPr>
          <a:lstStyle/>
          <a:p>
            <a:pPr marL="0" indent="0" algn="ctr">
              <a:buNone/>
            </a:pPr>
            <a:r>
              <a:rPr lang="en-US" sz="3200" dirty="0">
                <a:effectLst/>
                <a:ea typeface="Calibri" panose="020F0502020204030204" pitchFamily="34" charset="0"/>
              </a:rPr>
              <a:t>Law Enforcement use </a:t>
            </a:r>
            <a:r>
              <a:rPr lang="en-US" sz="3200" dirty="0">
                <a:ea typeface="Calibri" panose="020F0502020204030204" pitchFamily="34" charset="0"/>
              </a:rPr>
              <a:t>h</a:t>
            </a:r>
            <a:r>
              <a:rPr lang="en-US" sz="3200" dirty="0">
                <a:effectLst/>
                <a:ea typeface="Calibri" panose="020F0502020204030204" pitchFamily="34" charset="0"/>
              </a:rPr>
              <a:t>ash </a:t>
            </a:r>
            <a:r>
              <a:rPr lang="en-US" sz="3200" dirty="0">
                <a:ea typeface="Calibri" panose="020F0502020204030204" pitchFamily="34" charset="0"/>
              </a:rPr>
              <a:t>c</a:t>
            </a:r>
            <a:r>
              <a:rPr lang="en-US" sz="3200" dirty="0">
                <a:effectLst/>
                <a:ea typeface="Calibri" panose="020F0502020204030204" pitchFamily="34" charset="0"/>
              </a:rPr>
              <a:t>odes </a:t>
            </a:r>
          </a:p>
          <a:p>
            <a:pPr marL="0" indent="0" algn="ctr">
              <a:buNone/>
            </a:pPr>
            <a:r>
              <a:rPr lang="en-US" sz="3200" dirty="0">
                <a:effectLst/>
                <a:ea typeface="Calibri" panose="020F0502020204030204" pitchFamily="34" charset="0"/>
              </a:rPr>
              <a:t>to </a:t>
            </a:r>
            <a:r>
              <a:rPr lang="en-US" sz="3200" b="1" dirty="0">
                <a:effectLst/>
                <a:ea typeface="Calibri" panose="020F0502020204030204" pitchFamily="34" charset="0"/>
              </a:rPr>
              <a:t>“</a:t>
            </a:r>
            <a:r>
              <a:rPr lang="en-US" sz="3200" b="1" i="1" dirty="0">
                <a:effectLst/>
                <a:ea typeface="Calibri" panose="020F0502020204030204" pitchFamily="34" charset="0"/>
              </a:rPr>
              <a:t>fingerprint</a:t>
            </a:r>
            <a:r>
              <a:rPr lang="en-US" sz="3200" b="1" dirty="0">
                <a:effectLst/>
                <a:ea typeface="Calibri" panose="020F0502020204030204" pitchFamily="34" charset="0"/>
              </a:rPr>
              <a:t>” </a:t>
            </a:r>
            <a:r>
              <a:rPr lang="en-US" sz="3200" dirty="0">
                <a:ea typeface="Calibri" panose="020F0502020204030204" pitchFamily="34" charset="0"/>
              </a:rPr>
              <a:t>c</a:t>
            </a:r>
            <a:r>
              <a:rPr lang="en-US" sz="3200" dirty="0">
                <a:effectLst/>
                <a:ea typeface="Calibri" panose="020F0502020204030204" pitchFamily="34" charset="0"/>
              </a:rPr>
              <a:t>ontent download </a:t>
            </a:r>
          </a:p>
          <a:p>
            <a:pPr marL="0" indent="0" algn="ctr">
              <a:buNone/>
            </a:pPr>
            <a:endParaRPr lang="en-US" sz="3200" b="1" i="1" dirty="0">
              <a:ea typeface="Calibri" panose="020F0502020204030204" pitchFamily="34" charset="0"/>
            </a:endParaRPr>
          </a:p>
          <a:p>
            <a:pPr marL="0" indent="0" algn="ctr">
              <a:buNone/>
            </a:pPr>
            <a:r>
              <a:rPr lang="en-US" sz="3200" dirty="0">
                <a:effectLst/>
                <a:ea typeface="Calibri" panose="020F0502020204030204" pitchFamily="34" charset="0"/>
              </a:rPr>
              <a:t>Hash co</a:t>
            </a:r>
            <a:r>
              <a:rPr lang="en-US" sz="3200" dirty="0">
                <a:ea typeface="Calibri" panose="020F0502020204030204" pitchFamily="34" charset="0"/>
              </a:rPr>
              <a:t>de</a:t>
            </a:r>
            <a:r>
              <a:rPr lang="en-US" sz="3200" b="1" dirty="0">
                <a:ea typeface="Calibri" panose="020F0502020204030204" pitchFamily="34" charset="0"/>
              </a:rPr>
              <a:t> </a:t>
            </a:r>
            <a:r>
              <a:rPr lang="en-US" sz="3200" b="1" u="sng" dirty="0">
                <a:ea typeface="Calibri" panose="020F0502020204030204" pitchFamily="34" charset="0"/>
              </a:rPr>
              <a:t>12345</a:t>
            </a:r>
            <a:r>
              <a:rPr lang="en-US" sz="3200" b="1" dirty="0">
                <a:ea typeface="Calibri" panose="020F0502020204030204" pitchFamily="34" charset="0"/>
              </a:rPr>
              <a:t> </a:t>
            </a:r>
            <a:r>
              <a:rPr lang="en-US" sz="3200" dirty="0">
                <a:ea typeface="Calibri" panose="020F0502020204030204" pitchFamily="34" charset="0"/>
              </a:rPr>
              <a:t>means </a:t>
            </a:r>
            <a:r>
              <a:rPr lang="en-US" sz="3200" i="1" dirty="0">
                <a:ea typeface="Calibri" panose="020F0502020204030204" pitchFamily="34" charset="0"/>
              </a:rPr>
              <a:t>head</a:t>
            </a:r>
            <a:r>
              <a:rPr lang="en-US" sz="3200" dirty="0">
                <a:ea typeface="Calibri" panose="020F0502020204030204" pitchFamily="34" charset="0"/>
              </a:rPr>
              <a:t> piece of the </a:t>
            </a:r>
            <a:r>
              <a:rPr lang="en-US" sz="3200" i="1" dirty="0">
                <a:ea typeface="Calibri" panose="020F0502020204030204" pitchFamily="34" charset="0"/>
              </a:rPr>
              <a:t>dog</a:t>
            </a:r>
            <a:r>
              <a:rPr lang="en-US" sz="3200" dirty="0">
                <a:ea typeface="Calibri" panose="020F0502020204030204" pitchFamily="34" charset="0"/>
              </a:rPr>
              <a:t> file.</a:t>
            </a:r>
            <a:endParaRPr lang="en-US" dirty="0">
              <a:effectLst/>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pPr marL="0" indent="0" algn="ctr">
              <a:buNone/>
            </a:pPr>
            <a:r>
              <a:rPr lang="en-US" sz="2400" b="1" dirty="0">
                <a:latin typeface="Times New Roman" panose="02020603050405020304" pitchFamily="18" charset="0"/>
                <a:ea typeface="Calibri" panose="020F0502020204030204" pitchFamily="34" charset="0"/>
              </a:rPr>
              <a:t>Caution: </a:t>
            </a:r>
            <a:r>
              <a:rPr lang="en-US" sz="2400" dirty="0">
                <a:latin typeface="Times New Roman" panose="02020603050405020304" pitchFamily="18" charset="0"/>
                <a:ea typeface="Calibri" panose="020F0502020204030204" pitchFamily="34" charset="0"/>
              </a:rPr>
              <a:t>different pieces could have the same calculated hash code (very rare)</a:t>
            </a:r>
          </a:p>
          <a:p>
            <a:pPr marL="0" indent="0" algn="ctr">
              <a:buNone/>
            </a:pPr>
            <a:r>
              <a:rPr lang="en-US" sz="2400" dirty="0">
                <a:latin typeface="Times New Roman" panose="02020603050405020304" pitchFamily="18" charset="0"/>
                <a:ea typeface="Calibri" panose="020F0502020204030204" pitchFamily="34" charset="0"/>
              </a:rPr>
              <a:t> Just like “5” can be calculated from 1+4=5 or 2+3=5.</a:t>
            </a:r>
          </a:p>
          <a:p>
            <a:pPr marL="0" indent="0" algn="ctr">
              <a:buNone/>
            </a:pPr>
            <a:endParaRPr lang="en-US" sz="2400" dirty="0">
              <a:latin typeface="Times New Roman" panose="02020603050405020304" pitchFamily="18" charset="0"/>
              <a:ea typeface="Calibri" panose="020F0502020204030204" pitchFamily="34" charset="0"/>
            </a:endParaRPr>
          </a:p>
          <a:p>
            <a:pPr marL="0" indent="0">
              <a:buNone/>
            </a:pPr>
            <a:endParaRPr lang="en-US" sz="2400" i="1"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D17B5B7E-3C12-484C-878F-B8A1F40AB616}"/>
              </a:ext>
            </a:extLst>
          </p:cNvPr>
          <p:cNvSpPr>
            <a:spLocks noGrp="1"/>
          </p:cNvSpPr>
          <p:nvPr>
            <p:ph type="sldNum" sz="quarter" idx="12"/>
          </p:nvPr>
        </p:nvSpPr>
        <p:spPr/>
        <p:txBody>
          <a:bodyPr/>
          <a:lstStyle/>
          <a:p>
            <a:fld id="{2A1FFA53-15E7-4F89-98B1-CA3EAA41DA9F}" type="slidenum">
              <a:rPr lang="en-US" smtClean="0"/>
              <a:t>36</a:t>
            </a:fld>
            <a:endParaRPr lang="en-US"/>
          </a:p>
        </p:txBody>
      </p:sp>
      <p:sp>
        <p:nvSpPr>
          <p:cNvPr id="7" name="Title 1">
            <a:extLst>
              <a:ext uri="{FF2B5EF4-FFF2-40B4-BE49-F238E27FC236}">
                <a16:creationId xmlns:a16="http://schemas.microsoft.com/office/drawing/2014/main" id="{15C4398D-F0D8-43F1-9C2E-3618301DA9C9}"/>
              </a:ext>
            </a:extLst>
          </p:cNvPr>
          <p:cNvSpPr txBox="1">
            <a:spLocks/>
          </p:cNvSpPr>
          <p:nvPr/>
        </p:nvSpPr>
        <p:spPr>
          <a:xfrm>
            <a:off x="838200" y="410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Problem</a:t>
            </a:r>
            <a:endParaRPr lang="en-US" sz="2000" dirty="0"/>
          </a:p>
        </p:txBody>
      </p:sp>
      <p:sp>
        <p:nvSpPr>
          <p:cNvPr id="2" name="Date Placeholder 1">
            <a:extLst>
              <a:ext uri="{FF2B5EF4-FFF2-40B4-BE49-F238E27FC236}">
                <a16:creationId xmlns:a16="http://schemas.microsoft.com/office/drawing/2014/main" id="{B75BF6C0-16D3-934F-41B4-B875950F3B3B}"/>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1608872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97C5C-52AC-47EA-A346-07FBBB66AD20}"/>
              </a:ext>
            </a:extLst>
          </p:cNvPr>
          <p:cNvSpPr>
            <a:spLocks noGrp="1"/>
          </p:cNvSpPr>
          <p:nvPr>
            <p:ph type="title"/>
          </p:nvPr>
        </p:nvSpPr>
        <p:spPr>
          <a:xfrm>
            <a:off x="838200" y="1270099"/>
            <a:ext cx="10515600" cy="4313644"/>
          </a:xfrm>
        </p:spPr>
        <p:txBody>
          <a:bodyPr>
            <a:normAutofit/>
          </a:bodyPr>
          <a:lstStyle/>
          <a:p>
            <a:pPr algn="ctr"/>
            <a:r>
              <a:rPr lang="en-US" b="1" dirty="0"/>
              <a:t>Wiretapping Email</a:t>
            </a:r>
            <a:br>
              <a:rPr lang="en-US" b="1" dirty="0"/>
            </a:br>
            <a:br>
              <a:rPr lang="en-US" b="1" dirty="0"/>
            </a:br>
            <a:r>
              <a:rPr lang="en-US" sz="4800" dirty="0"/>
              <a:t>By Email Service Providers</a:t>
            </a:r>
            <a:br>
              <a:rPr lang="en-US" sz="4800" dirty="0"/>
            </a:br>
            <a:r>
              <a:rPr lang="en-US" sz="4800" dirty="0"/>
              <a:t>(like Yahoo and Gmail)</a:t>
            </a:r>
            <a:br>
              <a:rPr lang="en-US" sz="4800" dirty="0"/>
            </a:br>
            <a:r>
              <a:rPr lang="en-US" sz="4800" dirty="0"/>
              <a:t>and NCMEC</a:t>
            </a:r>
            <a:endParaRPr lang="en-US" dirty="0"/>
          </a:p>
        </p:txBody>
      </p:sp>
      <p:sp>
        <p:nvSpPr>
          <p:cNvPr id="2" name="Date Placeholder 1">
            <a:extLst>
              <a:ext uri="{FF2B5EF4-FFF2-40B4-BE49-F238E27FC236}">
                <a16:creationId xmlns:a16="http://schemas.microsoft.com/office/drawing/2014/main" id="{4ED8B0A8-BD5C-7DF6-AE55-F9FC35E9B0F0}"/>
              </a:ext>
            </a:extLst>
          </p:cNvPr>
          <p:cNvSpPr>
            <a:spLocks noGrp="1"/>
          </p:cNvSpPr>
          <p:nvPr>
            <p:ph type="dt" sz="half" idx="10"/>
          </p:nvPr>
        </p:nvSpPr>
        <p:spPr/>
        <p:txBody>
          <a:bodyPr/>
          <a:lstStyle/>
          <a:p>
            <a:r>
              <a:rPr lang="en-US"/>
              <a:t>July 2025</a:t>
            </a:r>
          </a:p>
        </p:txBody>
      </p:sp>
      <p:sp>
        <p:nvSpPr>
          <p:cNvPr id="3" name="Slide Number Placeholder 2">
            <a:extLst>
              <a:ext uri="{FF2B5EF4-FFF2-40B4-BE49-F238E27FC236}">
                <a16:creationId xmlns:a16="http://schemas.microsoft.com/office/drawing/2014/main" id="{A5E146A2-3A3C-BC34-F620-2E3F811E39B2}"/>
              </a:ext>
            </a:extLst>
          </p:cNvPr>
          <p:cNvSpPr>
            <a:spLocks noGrp="1"/>
          </p:cNvSpPr>
          <p:nvPr>
            <p:ph type="sldNum" sz="quarter" idx="12"/>
          </p:nvPr>
        </p:nvSpPr>
        <p:spPr/>
        <p:txBody>
          <a:bodyPr/>
          <a:lstStyle/>
          <a:p>
            <a:fld id="{AE52999E-0903-48BA-8107-3D8890001D4F}" type="slidenum">
              <a:rPr lang="en-US" smtClean="0"/>
              <a:t>37</a:t>
            </a:fld>
            <a:endParaRPr lang="en-US"/>
          </a:p>
        </p:txBody>
      </p:sp>
    </p:spTree>
    <p:extLst>
      <p:ext uri="{BB962C8B-B14F-4D97-AF65-F5344CB8AC3E}">
        <p14:creationId xmlns:p14="http://schemas.microsoft.com/office/powerpoint/2010/main" val="3178202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5E63-10FB-E744-5D5C-893DFF8F6ECD}"/>
              </a:ext>
            </a:extLst>
          </p:cNvPr>
          <p:cNvSpPr>
            <a:spLocks noGrp="1"/>
          </p:cNvSpPr>
          <p:nvPr>
            <p:ph type="title"/>
          </p:nvPr>
        </p:nvSpPr>
        <p:spPr/>
        <p:txBody>
          <a:bodyPr/>
          <a:lstStyle/>
          <a:p>
            <a:pPr algn="ctr"/>
            <a:r>
              <a:rPr lang="en-US" b="1" dirty="0"/>
              <a:t>Monitoring Communications</a:t>
            </a:r>
            <a:br>
              <a:rPr lang="en-US" dirty="0">
                <a:effectLst/>
                <a:latin typeface="Calibri" panose="020F0502020204030204" pitchFamily="34" charset="0"/>
                <a:ea typeface="Calibri" panose="020F0502020204030204" pitchFamily="34" charset="0"/>
                <a:cs typeface="Calibri" panose="020F0502020204030204" pitchFamily="34" charset="0"/>
              </a:rPr>
            </a:br>
            <a:r>
              <a:rPr lang="en-US" sz="2000" i="1" dirty="0">
                <a:solidFill>
                  <a:srgbClr val="000000"/>
                </a:solidFill>
                <a:latin typeface="Times New Roman" panose="02020603050405020304" pitchFamily="18" charset="0"/>
                <a:cs typeface="Times New Roman" panose="02020603050405020304" pitchFamily="18" charset="0"/>
              </a:rPr>
              <a:t>18 U.S.</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2511(2)(a)(</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p>
        </p:txBody>
      </p:sp>
      <p:sp>
        <p:nvSpPr>
          <p:cNvPr id="3" name="Content Placeholder 2">
            <a:extLst>
              <a:ext uri="{FF2B5EF4-FFF2-40B4-BE49-F238E27FC236}">
                <a16:creationId xmlns:a16="http://schemas.microsoft.com/office/drawing/2014/main" id="{A05D52CD-9EDB-0DFF-1098-3D931CBEA373}"/>
              </a:ext>
            </a:extLst>
          </p:cNvPr>
          <p:cNvSpPr>
            <a:spLocks noGrp="1"/>
          </p:cNvSpPr>
          <p:nvPr>
            <p:ph idx="1"/>
          </p:nvPr>
        </p:nvSpPr>
        <p:spPr>
          <a:xfrm>
            <a:off x="838200" y="1825624"/>
            <a:ext cx="10813330" cy="4530725"/>
          </a:xfrm>
        </p:spPr>
        <p:txBody>
          <a:bodyPr>
            <a:normAutofit fontScale="92500" lnSpcReduction="10000"/>
          </a:bodyPr>
          <a:lstStyle/>
          <a:p>
            <a:r>
              <a:rPr lang="en-US" sz="2600" dirty="0">
                <a:latin typeface="Calibri" panose="020F0502020204030204" pitchFamily="34" charset="0"/>
                <a:ea typeface="Calibri" panose="020F0502020204030204" pitchFamily="34" charset="0"/>
                <a:cs typeface="Calibri" panose="020F0502020204030204" pitchFamily="34" charset="0"/>
              </a:rPr>
              <a:t>Not even service providers of publicly available, private communication systems can monitor content.  </a:t>
            </a:r>
            <a:r>
              <a:rPr lang="en-US" sz="2200" dirty="0">
                <a:latin typeface="Times New Roman" panose="02020603050405020304" pitchFamily="18" charset="0"/>
                <a:ea typeface="Calibri" panose="020F0502020204030204" pitchFamily="34" charset="0"/>
              </a:rPr>
              <a:t>Providers may only use a communication for that:</a:t>
            </a:r>
          </a:p>
          <a:p>
            <a:pPr marL="457200" lvl="1" indent="0">
              <a:buNone/>
            </a:pPr>
            <a:r>
              <a:rPr lang="en-US" sz="2200" dirty="0">
                <a:effectLst/>
                <a:ea typeface="Calibri" panose="020F0502020204030204" pitchFamily="34" charset="0"/>
              </a:rPr>
              <a:t>“ … </a:t>
            </a:r>
            <a:r>
              <a:rPr lang="en-US" sz="2200" i="1" dirty="0">
                <a:effectLst/>
                <a:ea typeface="Calibri" panose="020F0502020204030204" pitchFamily="34" charset="0"/>
              </a:rPr>
              <a:t>which is a necessary incident to the rendition of his service</a:t>
            </a:r>
            <a:r>
              <a:rPr lang="en-US" sz="2200" dirty="0">
                <a:effectLst/>
                <a:ea typeface="Calibri" panose="020F0502020204030204" pitchFamily="34" charset="0"/>
              </a:rPr>
              <a:t>”.</a:t>
            </a:r>
            <a:endParaRPr lang="en-US" sz="2200" dirty="0">
              <a:ea typeface="Calibri" panose="020F0502020204030204" pitchFamily="34" charset="0"/>
              <a:cs typeface="Calibri" panose="020F0502020204030204" pitchFamily="34" charset="0"/>
            </a:endParaRPr>
          </a:p>
          <a:p>
            <a:pPr marL="457200" lvl="1" indent="0">
              <a:buNone/>
            </a:pPr>
            <a:r>
              <a:rPr lang="en-US" sz="2200" dirty="0">
                <a:effectLst/>
                <a:latin typeface="Calibri" panose="020F0502020204030204" pitchFamily="34" charset="0"/>
                <a:ea typeface="Calibri" panose="020F0502020204030204" pitchFamily="34" charset="0"/>
                <a:cs typeface="Calibri" panose="020F0502020204030204" pitchFamily="34" charset="0"/>
              </a:rPr>
              <a:t>“</a:t>
            </a:r>
            <a:r>
              <a:rPr lang="en-US" sz="2200" i="1" dirty="0">
                <a:effectLst/>
                <a:latin typeface="Calibri" panose="020F0502020204030204" pitchFamily="34" charset="0"/>
                <a:ea typeface="Calibri" panose="020F0502020204030204" pitchFamily="34" charset="0"/>
                <a:cs typeface="Calibri" panose="020F0502020204030204" pitchFamily="34" charset="0"/>
              </a:rPr>
              <a:t>… a provider of wire communication service to the public </a:t>
            </a:r>
            <a:r>
              <a:rPr lang="en-US" sz="2200" b="1" i="1" u="sng" dirty="0">
                <a:effectLst/>
                <a:latin typeface="Calibri" panose="020F0502020204030204" pitchFamily="34" charset="0"/>
                <a:ea typeface="Calibri" panose="020F0502020204030204" pitchFamily="34" charset="0"/>
                <a:cs typeface="Calibri" panose="020F0502020204030204" pitchFamily="34" charset="0"/>
              </a:rPr>
              <a:t>shall not utilize service observing or random monitoring</a:t>
            </a:r>
            <a:r>
              <a:rPr lang="en-US" sz="2200" i="1" dirty="0">
                <a:effectLst/>
                <a:latin typeface="Calibri" panose="020F0502020204030204" pitchFamily="34" charset="0"/>
                <a:ea typeface="Calibri" panose="020F0502020204030204" pitchFamily="34" charset="0"/>
                <a:cs typeface="Calibri" panose="020F0502020204030204" pitchFamily="34" charset="0"/>
              </a:rPr>
              <a:t> except for mechanical or service quality control checks.”</a:t>
            </a:r>
          </a:p>
          <a:p>
            <a:pPr marL="914400" lvl="2"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lvl="1"/>
            <a:r>
              <a:rPr lang="en-US" sz="2200" dirty="0">
                <a:latin typeface="Calibri" panose="020F0502020204030204" pitchFamily="34" charset="0"/>
                <a:ea typeface="Calibri" panose="020F0502020204030204" pitchFamily="34" charset="0"/>
                <a:cs typeface="Calibri" panose="020F0502020204030204" pitchFamily="34" charset="0"/>
              </a:rPr>
              <a:t>Telephone companies cannot monitor phone calls</a:t>
            </a:r>
          </a:p>
          <a:p>
            <a:pPr lvl="1"/>
            <a:r>
              <a:rPr lang="en-US" sz="2200" dirty="0">
                <a:latin typeface="Calibri" panose="020F0502020204030204" pitchFamily="34" charset="0"/>
                <a:ea typeface="Calibri" panose="020F0502020204030204" pitchFamily="34" charset="0"/>
                <a:cs typeface="Calibri" panose="020F0502020204030204" pitchFamily="34" charset="0"/>
              </a:rPr>
              <a:t>Email service providers cannot monitor emails</a:t>
            </a:r>
          </a:p>
          <a:p>
            <a:pPr lvl="1"/>
            <a:r>
              <a:rPr lang="en-US" sz="2200" dirty="0">
                <a:latin typeface="Calibri" panose="020F0502020204030204" pitchFamily="34" charset="0"/>
                <a:ea typeface="Calibri" panose="020F0502020204030204" pitchFamily="34" charset="0"/>
                <a:cs typeface="Calibri" panose="020F0502020204030204" pitchFamily="34" charset="0"/>
              </a:rPr>
              <a:t>BitTorrent and Freenet administrators cannot monitor file transfers</a:t>
            </a:r>
          </a:p>
          <a:p>
            <a:r>
              <a:rPr lang="en-US" sz="2600" dirty="0">
                <a:latin typeface="Calibri" panose="020F0502020204030204" pitchFamily="34" charset="0"/>
                <a:ea typeface="Calibri" panose="020F0502020204030204" pitchFamily="34" charset="0"/>
                <a:cs typeface="Calibri" panose="020F0502020204030204" pitchFamily="34" charset="0"/>
              </a:rPr>
              <a:t>Illegal interception of content (hash codes)</a:t>
            </a:r>
            <a:r>
              <a:rPr lang="en-US" sz="2400" dirty="0">
                <a:solidFill>
                  <a:srgbClr val="000000"/>
                </a:solidFill>
                <a:effectLst/>
                <a:ea typeface="Times New Roman" panose="02020603050405020304" pitchFamily="18" charset="0"/>
                <a:cs typeface="Times New Roman" panose="02020603050405020304" pitchFamily="18" charset="0"/>
              </a:rPr>
              <a:t> 		18 U.S. Code § 2511</a:t>
            </a:r>
          </a:p>
          <a:p>
            <a:endParaRPr lang="en-US" sz="26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2600" b="1" dirty="0">
                <a:latin typeface="Calibri" panose="020F0502020204030204" pitchFamily="34" charset="0"/>
                <a:ea typeface="Calibri" panose="020F0502020204030204" pitchFamily="34" charset="0"/>
                <a:cs typeface="Calibri" panose="020F0502020204030204" pitchFamily="34" charset="0"/>
              </a:rPr>
              <a:t>Law enforcement cannot monitor private communications</a:t>
            </a:r>
          </a:p>
          <a:p>
            <a:pPr marL="0" indent="0" algn="ctr">
              <a:buNone/>
            </a:pPr>
            <a:r>
              <a:rPr lang="en-US" sz="2600" b="1" dirty="0">
                <a:latin typeface="Calibri" panose="020F0502020204030204" pitchFamily="34" charset="0"/>
                <a:ea typeface="Calibri" panose="020F0502020204030204" pitchFamily="34" charset="0"/>
                <a:cs typeface="Calibri" panose="020F0502020204030204" pitchFamily="34" charset="0"/>
              </a:rPr>
              <a:t>WITHOUT A WARRANT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F7142CFE-9750-7AC8-311D-66CE1114C90E}"/>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70F58C9E-4C9E-321B-C165-09E0514C24BE}"/>
              </a:ext>
            </a:extLst>
          </p:cNvPr>
          <p:cNvSpPr>
            <a:spLocks noGrp="1"/>
          </p:cNvSpPr>
          <p:nvPr>
            <p:ph type="sldNum" sz="quarter" idx="12"/>
          </p:nvPr>
        </p:nvSpPr>
        <p:spPr/>
        <p:txBody>
          <a:bodyPr/>
          <a:lstStyle/>
          <a:p>
            <a:fld id="{AE52999E-0903-48BA-8107-3D8890001D4F}" type="slidenum">
              <a:rPr lang="en-US" smtClean="0"/>
              <a:t>38</a:t>
            </a:fld>
            <a:endParaRPr lang="en-US"/>
          </a:p>
        </p:txBody>
      </p:sp>
    </p:spTree>
    <p:extLst>
      <p:ext uri="{BB962C8B-B14F-4D97-AF65-F5344CB8AC3E}">
        <p14:creationId xmlns:p14="http://schemas.microsoft.com/office/powerpoint/2010/main" val="1436409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fontScale="90000"/>
          </a:bodyPr>
          <a:lstStyle/>
          <a:p>
            <a:pPr algn="ctr"/>
            <a:r>
              <a:rPr lang="en-US" b="1" dirty="0"/>
              <a:t>Reporting Requirements</a:t>
            </a:r>
            <a:br>
              <a:rPr lang="en-US" b="1" dirty="0"/>
            </a:br>
            <a:r>
              <a:rPr lang="en-US" b="1" dirty="0"/>
              <a:t>Honor 4</a:t>
            </a:r>
            <a:r>
              <a:rPr lang="en-US" b="1" baseline="30000" dirty="0"/>
              <a:t>th</a:t>
            </a:r>
            <a:r>
              <a:rPr lang="en-US" b="1" dirty="0"/>
              <a:t> Amendment Law</a:t>
            </a:r>
            <a:br>
              <a:rPr lang="en-US" b="1" dirty="0"/>
            </a:b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692458" y="1871662"/>
            <a:ext cx="10661342" cy="4275138"/>
          </a:xfrm>
        </p:spPr>
        <p:txBody>
          <a:bodyPr>
            <a:normAutofit/>
          </a:bodyPr>
          <a:lstStyle/>
          <a:p>
            <a:pPr marL="0" indent="0">
              <a:spcBef>
                <a:spcPts val="0"/>
              </a:spcBef>
              <a:spcAft>
                <a:spcPts val="600"/>
              </a:spcAft>
              <a:buNone/>
            </a:pPr>
            <a:r>
              <a:rPr lang="en-US" sz="2400" b="1" dirty="0">
                <a:effectLst/>
                <a:latin typeface="Times New Roman" panose="02020603050405020304" pitchFamily="18" charset="0"/>
                <a:ea typeface="Calibri" panose="020F0502020204030204" pitchFamily="34" charset="0"/>
              </a:rPr>
              <a:t>18 U.S. Code § 2258A – Reporting requirements of providers</a:t>
            </a:r>
          </a:p>
          <a:p>
            <a:pPr marL="0" indent="0">
              <a:spcBef>
                <a:spcPts val="0"/>
              </a:spcBef>
              <a:spcAft>
                <a:spcPts val="600"/>
              </a:spcAft>
              <a:buNone/>
            </a:pPr>
            <a:endParaRPr lang="en-US" sz="2400" b="1" dirty="0">
              <a:latin typeface="Times New Roman" panose="02020603050405020304" pitchFamily="18" charset="0"/>
              <a:ea typeface="Calibri" panose="020F0502020204030204" pitchFamily="34" charset="0"/>
            </a:endParaRPr>
          </a:p>
          <a:p>
            <a:pPr marL="0" indent="0">
              <a:spcBef>
                <a:spcPts val="0"/>
              </a:spcBef>
              <a:spcAft>
                <a:spcPts val="600"/>
              </a:spcAft>
              <a:buNone/>
            </a:pPr>
            <a:r>
              <a:rPr lang="en-US" sz="2400" b="1" dirty="0">
                <a:effectLst/>
                <a:latin typeface="Times New Roman" panose="02020603050405020304" pitchFamily="18" charset="0"/>
                <a:ea typeface="Calibri" panose="020F0502020204030204" pitchFamily="34" charset="0"/>
              </a:rPr>
              <a:t>(f) Protection of Privacy</a:t>
            </a:r>
            <a:r>
              <a:rPr lang="en-US" sz="2400" dirty="0">
                <a:effectLst/>
                <a:latin typeface="Times New Roman" panose="02020603050405020304" pitchFamily="18" charset="0"/>
                <a:ea typeface="Calibri" panose="020F0502020204030204" pitchFamily="34" charset="0"/>
              </a:rPr>
              <a:t>. </a:t>
            </a:r>
          </a:p>
          <a:p>
            <a:pPr marL="0" indent="0">
              <a:spcBef>
                <a:spcPts val="0"/>
              </a:spcBef>
              <a:spcAft>
                <a:spcPts val="600"/>
              </a:spcAft>
              <a:buNone/>
            </a:pPr>
            <a:r>
              <a:rPr lang="en-US" sz="2400" dirty="0">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Nothing in this section shall be construed to require a provider to – </a:t>
            </a:r>
          </a:p>
          <a:p>
            <a:pPr marL="457200" indent="-457200">
              <a:spcBef>
                <a:spcPts val="0"/>
              </a:spcBef>
              <a:spcAft>
                <a:spcPts val="600"/>
              </a:spcAft>
              <a:buAutoNum type="arabicParenBoth"/>
            </a:pPr>
            <a:r>
              <a:rPr lang="en-US" sz="2400" dirty="0">
                <a:latin typeface="Times New Roman" panose="02020603050405020304" pitchFamily="18" charset="0"/>
                <a:ea typeface="Calibri" panose="020F0502020204030204" pitchFamily="34" charset="0"/>
              </a:rPr>
              <a:t>Monitor any user, subscriber, or customer of that provider;</a:t>
            </a:r>
          </a:p>
          <a:p>
            <a:pPr marL="457200" indent="-457200">
              <a:spcBef>
                <a:spcPts val="0"/>
              </a:spcBef>
              <a:spcAft>
                <a:spcPts val="600"/>
              </a:spcAft>
              <a:buAutoNum type="arabicParenBoth"/>
            </a:pPr>
            <a:r>
              <a:rPr lang="en-US" sz="2400" dirty="0">
                <a:latin typeface="Times New Roman" panose="02020603050405020304" pitchFamily="18" charset="0"/>
                <a:ea typeface="Calibri" panose="020F0502020204030204" pitchFamily="34" charset="0"/>
              </a:rPr>
              <a:t>Monitor the content of any communication of any person </a:t>
            </a:r>
          </a:p>
          <a:p>
            <a:pPr marL="0" indent="0">
              <a:spcBef>
                <a:spcPts val="0"/>
              </a:spcBef>
              <a:spcAft>
                <a:spcPts val="600"/>
              </a:spcAft>
              <a:buNone/>
            </a:pPr>
            <a:r>
              <a:rPr lang="en-US" sz="2400" dirty="0">
                <a:latin typeface="Times New Roman" panose="02020603050405020304" pitchFamily="18" charset="0"/>
                <a:ea typeface="Calibri" panose="020F0502020204030204" pitchFamily="34" charset="0"/>
              </a:rPr>
              <a:t>	described in paragraph (1); or</a:t>
            </a:r>
          </a:p>
          <a:p>
            <a:pPr marL="0" indent="0">
              <a:spcBef>
                <a:spcPts val="0"/>
              </a:spcBef>
              <a:spcAft>
                <a:spcPts val="600"/>
              </a:spcAft>
              <a:buNone/>
            </a:pPr>
            <a:r>
              <a:rPr lang="en-US" sz="2400" dirty="0">
                <a:latin typeface="Times New Roman" panose="02020603050405020304" pitchFamily="18" charset="0"/>
                <a:ea typeface="Calibri" panose="020F0502020204030204" pitchFamily="34" charset="0"/>
              </a:rPr>
              <a:t>(3) Affirmatively search, screen, or scan for facts or circumstances </a:t>
            </a:r>
          </a:p>
          <a:p>
            <a:pPr marL="0" indent="0">
              <a:spcBef>
                <a:spcPts val="0"/>
              </a:spcBef>
              <a:spcAft>
                <a:spcPts val="600"/>
              </a:spcAft>
              <a:buNone/>
            </a:pPr>
            <a:r>
              <a:rPr lang="en-US" sz="2400" dirty="0">
                <a:latin typeface="Times New Roman" panose="02020603050405020304" pitchFamily="18" charset="0"/>
                <a:ea typeface="Calibri" panose="020F0502020204030204" pitchFamily="34" charset="0"/>
              </a:rPr>
              <a:t>	described in sections (a) [Duty to Report] and (b) [Contents of Report].</a:t>
            </a:r>
          </a:p>
        </p:txBody>
      </p:sp>
      <p:sp>
        <p:nvSpPr>
          <p:cNvPr id="5" name="Date Placeholder 4">
            <a:extLst>
              <a:ext uri="{FF2B5EF4-FFF2-40B4-BE49-F238E27FC236}">
                <a16:creationId xmlns:a16="http://schemas.microsoft.com/office/drawing/2014/main" id="{3FB6AAB4-FB05-E964-CF89-54C6D731DED8}"/>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36C4080F-8251-4EF2-7ABD-E9D8A2EDC79E}"/>
              </a:ext>
            </a:extLst>
          </p:cNvPr>
          <p:cNvSpPr>
            <a:spLocks noGrp="1"/>
          </p:cNvSpPr>
          <p:nvPr>
            <p:ph type="sldNum" sz="quarter" idx="12"/>
          </p:nvPr>
        </p:nvSpPr>
        <p:spPr/>
        <p:txBody>
          <a:bodyPr/>
          <a:lstStyle/>
          <a:p>
            <a:fld id="{AE52999E-0903-48BA-8107-3D8890001D4F}" type="slidenum">
              <a:rPr lang="en-US" smtClean="0"/>
              <a:t>39</a:t>
            </a:fld>
            <a:endParaRPr lang="en-US"/>
          </a:p>
        </p:txBody>
      </p:sp>
    </p:spTree>
    <p:extLst>
      <p:ext uri="{BB962C8B-B14F-4D97-AF65-F5344CB8AC3E}">
        <p14:creationId xmlns:p14="http://schemas.microsoft.com/office/powerpoint/2010/main" val="153384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2F4E-9F5C-4BB5-8CC6-9772D43B46FB}"/>
              </a:ext>
            </a:extLst>
          </p:cNvPr>
          <p:cNvSpPr>
            <a:spLocks noGrp="1"/>
          </p:cNvSpPr>
          <p:nvPr>
            <p:ph type="title"/>
          </p:nvPr>
        </p:nvSpPr>
        <p:spPr/>
        <p:txBody>
          <a:bodyPr/>
          <a:lstStyle/>
          <a:p>
            <a:pPr algn="ctr"/>
            <a:r>
              <a:rPr lang="en-US" b="1" dirty="0"/>
              <a:t>Overview</a:t>
            </a:r>
          </a:p>
        </p:txBody>
      </p:sp>
      <p:sp>
        <p:nvSpPr>
          <p:cNvPr id="3" name="Content Placeholder 2">
            <a:extLst>
              <a:ext uri="{FF2B5EF4-FFF2-40B4-BE49-F238E27FC236}">
                <a16:creationId xmlns:a16="http://schemas.microsoft.com/office/drawing/2014/main" id="{609AD0C5-4C15-460C-9989-AC13C867E000}"/>
              </a:ext>
            </a:extLst>
          </p:cNvPr>
          <p:cNvSpPr>
            <a:spLocks noGrp="1"/>
          </p:cNvSpPr>
          <p:nvPr>
            <p:ph idx="1"/>
          </p:nvPr>
        </p:nvSpPr>
        <p:spPr>
          <a:xfrm>
            <a:off x="838200" y="1815234"/>
            <a:ext cx="10515600" cy="4541116"/>
          </a:xfrm>
        </p:spPr>
        <p:txBody>
          <a:bodyPr>
            <a:normAutofit fontScale="85000" lnSpcReduction="20000"/>
          </a:bodyPr>
          <a:lstStyle/>
          <a:p>
            <a:r>
              <a:rPr lang="en-US" sz="3600" dirty="0"/>
              <a:t>Fourth Amendment Laws</a:t>
            </a:r>
          </a:p>
          <a:p>
            <a:r>
              <a:rPr lang="en-US" sz="3600" dirty="0"/>
              <a:t>Solicitation of a Minor</a:t>
            </a:r>
          </a:p>
          <a:p>
            <a:pPr lvl="1"/>
            <a:r>
              <a:rPr lang="en-US" sz="3200" dirty="0"/>
              <a:t>Sting and Investigation Tactics</a:t>
            </a:r>
          </a:p>
          <a:p>
            <a:pPr lvl="1"/>
            <a:r>
              <a:rPr lang="en-US" sz="3200" dirty="0"/>
              <a:t>How Tactics Violate Interception Law</a:t>
            </a:r>
          </a:p>
          <a:p>
            <a:r>
              <a:rPr lang="en-US" sz="3600" dirty="0"/>
              <a:t>Child Porn – Wiretapping to find Hash Codes</a:t>
            </a:r>
          </a:p>
          <a:p>
            <a:pPr lvl="1"/>
            <a:r>
              <a:rPr lang="en-US" sz="3200" dirty="0"/>
              <a:t>Email</a:t>
            </a:r>
          </a:p>
          <a:p>
            <a:pPr lvl="1"/>
            <a:r>
              <a:rPr lang="en-US" sz="3200" dirty="0"/>
              <a:t>BitTorrent Networks and Remotely Searching Computers</a:t>
            </a:r>
          </a:p>
          <a:p>
            <a:pPr lvl="1"/>
            <a:r>
              <a:rPr lang="en-US" sz="3200" dirty="0"/>
              <a:t>Freenet Networks</a:t>
            </a:r>
          </a:p>
          <a:p>
            <a:r>
              <a:rPr lang="en-US" sz="3600" dirty="0"/>
              <a:t>Unmasking Online Identities and Pen Register Laws</a:t>
            </a:r>
          </a:p>
          <a:p>
            <a:r>
              <a:rPr lang="en-US" sz="3600" dirty="0"/>
              <a:t>Planting Evidence</a:t>
            </a:r>
          </a:p>
          <a:p>
            <a:r>
              <a:rPr lang="en-US" sz="3600" dirty="0"/>
              <a:t>Summary - Cost and Impact</a:t>
            </a:r>
          </a:p>
        </p:txBody>
      </p:sp>
      <p:sp>
        <p:nvSpPr>
          <p:cNvPr id="5" name="Date Placeholder 4">
            <a:extLst>
              <a:ext uri="{FF2B5EF4-FFF2-40B4-BE49-F238E27FC236}">
                <a16:creationId xmlns:a16="http://schemas.microsoft.com/office/drawing/2014/main" id="{9AE2A987-0E13-BAAC-798D-588E0E5DA808}"/>
              </a:ext>
            </a:extLst>
          </p:cNvPr>
          <p:cNvSpPr>
            <a:spLocks noGrp="1"/>
          </p:cNvSpPr>
          <p:nvPr>
            <p:ph type="dt" sz="half" idx="10"/>
          </p:nvPr>
        </p:nvSpPr>
        <p:spPr/>
        <p:txBody>
          <a:bodyPr/>
          <a:lstStyle/>
          <a:p>
            <a:r>
              <a:rPr lang="en-US"/>
              <a:t>July 2025</a:t>
            </a:r>
            <a:endParaRPr lang="en-US" dirty="0"/>
          </a:p>
        </p:txBody>
      </p:sp>
      <p:sp>
        <p:nvSpPr>
          <p:cNvPr id="6" name="Slide Number Placeholder 5">
            <a:extLst>
              <a:ext uri="{FF2B5EF4-FFF2-40B4-BE49-F238E27FC236}">
                <a16:creationId xmlns:a16="http://schemas.microsoft.com/office/drawing/2014/main" id="{3830F317-1C08-9539-C367-CEA37957EA87}"/>
              </a:ext>
            </a:extLst>
          </p:cNvPr>
          <p:cNvSpPr>
            <a:spLocks noGrp="1"/>
          </p:cNvSpPr>
          <p:nvPr>
            <p:ph type="sldNum" sz="quarter" idx="12"/>
          </p:nvPr>
        </p:nvSpPr>
        <p:spPr/>
        <p:txBody>
          <a:bodyPr/>
          <a:lstStyle/>
          <a:p>
            <a:fld id="{AE52999E-0903-48BA-8107-3D8890001D4F}" type="slidenum">
              <a:rPr lang="en-US" smtClean="0"/>
              <a:t>4</a:t>
            </a:fld>
            <a:endParaRPr lang="en-US"/>
          </a:p>
        </p:txBody>
      </p:sp>
    </p:spTree>
    <p:extLst>
      <p:ext uri="{BB962C8B-B14F-4D97-AF65-F5344CB8AC3E}">
        <p14:creationId xmlns:p14="http://schemas.microsoft.com/office/powerpoint/2010/main" val="575623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Yahoo Files NCMEC Reports </a:t>
            </a:r>
            <a:br>
              <a:rPr lang="en-US" b="1" dirty="0"/>
            </a:br>
            <a:r>
              <a:rPr lang="en-US" b="1" dirty="0"/>
              <a:t>for a “Hash Match”</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275138"/>
          </a:xfrm>
        </p:spPr>
        <p:txBody>
          <a:bodyPr>
            <a:normAutofit fontScale="92500"/>
          </a:bodyPr>
          <a:lstStyle/>
          <a:p>
            <a:pPr>
              <a:spcBef>
                <a:spcPts val="0"/>
              </a:spcBef>
              <a:spcAft>
                <a:spcPts val="600"/>
              </a:spcAft>
            </a:pPr>
            <a:r>
              <a:rPr lang="en-US" dirty="0">
                <a:latin typeface="Times New Roman" panose="02020603050405020304" pitchFamily="18" charset="0"/>
                <a:ea typeface="Calibri" panose="020F0502020204030204" pitchFamily="34" charset="0"/>
              </a:rPr>
              <a:t>Hash codes (alone) are used by Yahoo to detect transmission errors</a:t>
            </a:r>
          </a:p>
          <a:p>
            <a:pPr>
              <a:spcBef>
                <a:spcPts val="0"/>
              </a:spcBef>
              <a:spcAft>
                <a:spcPts val="600"/>
              </a:spcAft>
            </a:pPr>
            <a:r>
              <a:rPr lang="en-US" dirty="0">
                <a:latin typeface="Times New Roman" panose="02020603050405020304" pitchFamily="18" charset="0"/>
                <a:ea typeface="Calibri" panose="020F0502020204030204" pitchFamily="34" charset="0"/>
              </a:rPr>
              <a:t>Yahoo has no knowledge of “good” or “bad” hash codes</a:t>
            </a:r>
          </a:p>
          <a:p>
            <a:pPr>
              <a:spcBef>
                <a:spcPts val="0"/>
              </a:spcBef>
              <a:spcAft>
                <a:spcPts val="600"/>
              </a:spcAft>
            </a:pPr>
            <a:endParaRPr lang="en-US" dirty="0">
              <a:latin typeface="Times New Roman" panose="02020603050405020304" pitchFamily="18" charset="0"/>
              <a:ea typeface="Calibri" panose="020F0502020204030204" pitchFamily="34" charset="0"/>
            </a:endParaRPr>
          </a:p>
          <a:p>
            <a:pPr>
              <a:spcBef>
                <a:spcPts val="0"/>
              </a:spcBef>
              <a:spcAft>
                <a:spcPts val="600"/>
              </a:spcAft>
            </a:pPr>
            <a:r>
              <a:rPr lang="en-US" dirty="0">
                <a:latin typeface="Times New Roman" panose="02020603050405020304" pitchFamily="18" charset="0"/>
                <a:ea typeface="Calibri" panose="020F0502020204030204" pitchFamily="34" charset="0"/>
              </a:rPr>
              <a:t>“Hash Match” implies Federal Agency provides </a:t>
            </a:r>
          </a:p>
          <a:p>
            <a:pPr marL="0" indent="0">
              <a:spcBef>
                <a:spcPts val="0"/>
              </a:spcBef>
              <a:spcAft>
                <a:spcPts val="600"/>
              </a:spcAft>
              <a:buNone/>
            </a:pPr>
            <a:r>
              <a:rPr lang="en-US" dirty="0">
                <a:latin typeface="Times New Roman" panose="02020603050405020304" pitchFamily="18" charset="0"/>
                <a:ea typeface="Calibri" panose="020F0502020204030204" pitchFamily="34" charset="0"/>
              </a:rPr>
              <a:t>	a list of hash codes “of interest” to Yahoo</a:t>
            </a:r>
          </a:p>
          <a:p>
            <a:pPr>
              <a:spcBef>
                <a:spcPts val="0"/>
              </a:spcBef>
              <a:spcAft>
                <a:spcPts val="600"/>
              </a:spcAft>
            </a:pPr>
            <a:r>
              <a:rPr lang="en-US" dirty="0">
                <a:latin typeface="Times New Roman" panose="02020603050405020304" pitchFamily="18" charset="0"/>
                <a:ea typeface="Calibri" panose="020F0502020204030204" pitchFamily="34" charset="0"/>
              </a:rPr>
              <a:t>Yahoo checks hash code of every email and attachment against the list</a:t>
            </a:r>
          </a:p>
          <a:p>
            <a:pPr>
              <a:spcBef>
                <a:spcPts val="0"/>
              </a:spcBef>
              <a:spcAft>
                <a:spcPts val="600"/>
              </a:spcAft>
            </a:pPr>
            <a:r>
              <a:rPr lang="en-US" dirty="0">
                <a:latin typeface="Times New Roman" panose="02020603050405020304" pitchFamily="18" charset="0"/>
                <a:ea typeface="Calibri" panose="020F0502020204030204" pitchFamily="34" charset="0"/>
              </a:rPr>
              <a:t>“Hash Match” triggers a NCMEC report (computer-to-computer)</a:t>
            </a:r>
          </a:p>
          <a:p>
            <a:pPr marL="457200" lvl="1" indent="0">
              <a:spcBef>
                <a:spcPts val="0"/>
              </a:spcBef>
              <a:spcAft>
                <a:spcPts val="600"/>
              </a:spcAft>
              <a:buNone/>
            </a:pPr>
            <a:r>
              <a:rPr lang="en-US" dirty="0"/>
              <a:t>	NCMEC - National Center for Missing and Exploited Children</a:t>
            </a:r>
            <a:endParaRPr lang="en-US" sz="2400" dirty="0">
              <a:effectLst/>
              <a:latin typeface="Times New Roman" panose="02020603050405020304" pitchFamily="18" charset="0"/>
              <a:ea typeface="Calibri" panose="020F0502020204030204" pitchFamily="34" charset="0"/>
            </a:endParaRPr>
          </a:p>
          <a:p>
            <a:pPr>
              <a:spcBef>
                <a:spcPts val="0"/>
              </a:spcBef>
              <a:spcAft>
                <a:spcPts val="600"/>
              </a:spcAft>
            </a:pPr>
            <a:r>
              <a:rPr lang="en-US" dirty="0">
                <a:latin typeface="Times New Roman" panose="02020603050405020304" pitchFamily="18" charset="0"/>
                <a:ea typeface="Calibri" panose="020F0502020204030204" pitchFamily="34" charset="0"/>
              </a:rPr>
              <a:t>Need to prove NCMEC and Yahoo are agents of the Federal Government</a:t>
            </a:r>
          </a:p>
          <a:p>
            <a:pPr marL="457200" lvl="1" indent="0">
              <a:spcBef>
                <a:spcPts val="0"/>
              </a:spcBef>
              <a:spcAft>
                <a:spcPts val="600"/>
              </a:spcAft>
              <a:buNone/>
            </a:pPr>
            <a:r>
              <a:rPr lang="en-US" dirty="0"/>
              <a:t>Chartered and funded by the Federal Government, </a:t>
            </a:r>
            <a:r>
              <a:rPr lang="en-US" sz="2000" dirty="0">
                <a:effectLst/>
                <a:latin typeface="Times New Roman" panose="02020603050405020304" pitchFamily="18" charset="0"/>
                <a:ea typeface="Calibri" panose="020F0502020204030204" pitchFamily="34" charset="0"/>
              </a:rPr>
              <a:t>34 U.S. Code § 11293</a:t>
            </a:r>
            <a:endParaRPr lang="en-US"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3FB6AAB4-FB05-E964-CF89-54C6D731DED8}"/>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36C4080F-8251-4EF2-7ABD-E9D8A2EDC79E}"/>
              </a:ext>
            </a:extLst>
          </p:cNvPr>
          <p:cNvSpPr>
            <a:spLocks noGrp="1"/>
          </p:cNvSpPr>
          <p:nvPr>
            <p:ph type="sldNum" sz="quarter" idx="12"/>
          </p:nvPr>
        </p:nvSpPr>
        <p:spPr/>
        <p:txBody>
          <a:bodyPr/>
          <a:lstStyle/>
          <a:p>
            <a:fld id="{AE52999E-0903-48BA-8107-3D8890001D4F}" type="slidenum">
              <a:rPr lang="en-US" smtClean="0"/>
              <a:t>40</a:t>
            </a:fld>
            <a:endParaRPr lang="en-US"/>
          </a:p>
        </p:txBody>
      </p:sp>
    </p:spTree>
    <p:extLst>
      <p:ext uri="{BB962C8B-B14F-4D97-AF65-F5344CB8AC3E}">
        <p14:creationId xmlns:p14="http://schemas.microsoft.com/office/powerpoint/2010/main" val="2572548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Researched User without a Warrant</a:t>
            </a:r>
            <a:br>
              <a:rPr lang="en-US" b="1" dirty="0"/>
            </a:b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692458" y="1871662"/>
            <a:ext cx="10661342" cy="4275138"/>
          </a:xfrm>
        </p:spPr>
        <p:txBody>
          <a:bodyPr>
            <a:normAutofit/>
          </a:bodyPr>
          <a:lstStyle/>
          <a:p>
            <a:pPr>
              <a:spcBef>
                <a:spcPts val="0"/>
              </a:spcBef>
              <a:spcAft>
                <a:spcPts val="600"/>
              </a:spcAft>
            </a:pPr>
            <a:r>
              <a:rPr lang="en-US" dirty="0">
                <a:latin typeface="Times New Roman" panose="02020603050405020304" pitchFamily="18" charset="0"/>
                <a:ea typeface="Calibri" panose="020F0502020204030204" pitchFamily="34" charset="0"/>
              </a:rPr>
              <a:t>Yahoo personnel inspected emails, examined “non-reported images”</a:t>
            </a:r>
          </a:p>
          <a:p>
            <a:pPr>
              <a:spcBef>
                <a:spcPts val="0"/>
              </a:spcBef>
              <a:spcAft>
                <a:spcPts val="600"/>
              </a:spcAft>
            </a:pPr>
            <a:r>
              <a:rPr lang="en-US" dirty="0">
                <a:latin typeface="Times New Roman" panose="02020603050405020304" pitchFamily="18" charset="0"/>
                <a:ea typeface="Calibri" panose="020F0502020204030204" pitchFamily="34" charset="0"/>
              </a:rPr>
              <a:t>Yahoo personnel used non-Yahoo tools to research their user:</a:t>
            </a:r>
          </a:p>
          <a:p>
            <a:pPr marL="0" indent="0">
              <a:spcBef>
                <a:spcPts val="0"/>
              </a:spcBef>
              <a:spcAft>
                <a:spcPts val="600"/>
              </a:spcAft>
              <a:buNone/>
            </a:pPr>
            <a:r>
              <a:rPr lang="en-US" dirty="0">
                <a:latin typeface="Times New Roman" panose="02020603050405020304" pitchFamily="18" charset="0"/>
                <a:ea typeface="Calibri" panose="020F0502020204030204" pitchFamily="34" charset="0"/>
              </a:rPr>
              <a:t>	TLO, Spokeo, Facebook, LinkedIn, Instagram, Twitter</a:t>
            </a:r>
          </a:p>
          <a:p>
            <a:pPr>
              <a:spcBef>
                <a:spcPts val="0"/>
              </a:spcBef>
              <a:spcAft>
                <a:spcPts val="600"/>
              </a:spcAft>
            </a:pPr>
            <a:r>
              <a:rPr lang="en-US" dirty="0">
                <a:latin typeface="Times New Roman" panose="02020603050405020304" pitchFamily="18" charset="0"/>
                <a:ea typeface="Calibri" panose="020F0502020204030204" pitchFamily="34" charset="0"/>
              </a:rPr>
              <a:t>NCMEC researched personal info: TLO, NSOR, Google</a:t>
            </a:r>
          </a:p>
          <a:p>
            <a:pPr lvl="1">
              <a:spcBef>
                <a:spcPts val="0"/>
              </a:spcBef>
              <a:spcAft>
                <a:spcPts val="600"/>
              </a:spcAft>
            </a:pPr>
            <a:r>
              <a:rPr lang="en-US" dirty="0">
                <a:latin typeface="Times New Roman" panose="02020603050405020304" pitchFamily="18" charset="0"/>
                <a:ea typeface="Calibri" panose="020F0502020204030204" pitchFamily="34" charset="0"/>
              </a:rPr>
              <a:t>WHOIS, </a:t>
            </a:r>
            <a:r>
              <a:rPr lang="en-US" dirty="0" err="1">
                <a:latin typeface="Times New Roman" panose="02020603050405020304" pitchFamily="18" charset="0"/>
                <a:ea typeface="Calibri" panose="020F0502020204030204" pitchFamily="34" charset="0"/>
              </a:rPr>
              <a:t>Maxmind</a:t>
            </a:r>
            <a:r>
              <a:rPr lang="en-US" dirty="0">
                <a:latin typeface="Times New Roman" panose="02020603050405020304" pitchFamily="18" charset="0"/>
                <a:ea typeface="Calibri" panose="020F0502020204030204" pitchFamily="34" charset="0"/>
              </a:rPr>
              <a:t> – converts IP addresses to geographic info law</a:t>
            </a:r>
          </a:p>
          <a:p>
            <a:pPr lvl="1">
              <a:spcBef>
                <a:spcPts val="0"/>
              </a:spcBef>
              <a:spcAft>
                <a:spcPts val="600"/>
              </a:spcAft>
            </a:pPr>
            <a:r>
              <a:rPr lang="en-US" dirty="0">
                <a:latin typeface="Times New Roman" panose="02020603050405020304" pitchFamily="18" charset="0"/>
                <a:ea typeface="Calibri" panose="020F0502020204030204" pitchFamily="34" charset="0"/>
              </a:rPr>
              <a:t>Traceroute – gets routing info</a:t>
            </a:r>
          </a:p>
          <a:p>
            <a:pPr marL="457200" lvl="1" indent="0">
              <a:spcBef>
                <a:spcPts val="0"/>
              </a:spcBef>
              <a:spcAft>
                <a:spcPts val="600"/>
              </a:spcAft>
              <a:buNone/>
            </a:pPr>
            <a:endParaRPr lang="en-US" dirty="0">
              <a:latin typeface="Times New Roman" panose="02020603050405020304" pitchFamily="18" charset="0"/>
              <a:ea typeface="Calibri" panose="020F0502020204030204" pitchFamily="34" charset="0"/>
            </a:endParaRPr>
          </a:p>
          <a:p>
            <a:pPr marL="0" indent="0">
              <a:spcBef>
                <a:spcPts val="0"/>
              </a:spcBef>
              <a:spcAft>
                <a:spcPts val="600"/>
              </a:spcAft>
              <a:buNone/>
            </a:pPr>
            <a:r>
              <a:rPr lang="en-US" b="1" u="sng" dirty="0">
                <a:latin typeface="Times New Roman" panose="02020603050405020304" pitchFamily="18" charset="0"/>
                <a:ea typeface="Calibri" panose="020F0502020204030204" pitchFamily="34" charset="0"/>
              </a:rPr>
              <a:t>NO pen register warrant</a:t>
            </a:r>
            <a:r>
              <a:rPr lang="en-US" dirty="0">
                <a:latin typeface="Times New Roman" panose="02020603050405020304" pitchFamily="18" charset="0"/>
                <a:ea typeface="Calibri" panose="020F0502020204030204" pitchFamily="34" charset="0"/>
              </a:rPr>
              <a:t> for IP address, routing, or decoding user info</a:t>
            </a:r>
          </a:p>
        </p:txBody>
      </p:sp>
      <p:sp>
        <p:nvSpPr>
          <p:cNvPr id="5" name="Date Placeholder 4">
            <a:extLst>
              <a:ext uri="{FF2B5EF4-FFF2-40B4-BE49-F238E27FC236}">
                <a16:creationId xmlns:a16="http://schemas.microsoft.com/office/drawing/2014/main" id="{3FB6AAB4-FB05-E964-CF89-54C6D731DED8}"/>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36C4080F-8251-4EF2-7ABD-E9D8A2EDC79E}"/>
              </a:ext>
            </a:extLst>
          </p:cNvPr>
          <p:cNvSpPr>
            <a:spLocks noGrp="1"/>
          </p:cNvSpPr>
          <p:nvPr>
            <p:ph type="sldNum" sz="quarter" idx="12"/>
          </p:nvPr>
        </p:nvSpPr>
        <p:spPr/>
        <p:txBody>
          <a:bodyPr/>
          <a:lstStyle/>
          <a:p>
            <a:fld id="{AE52999E-0903-48BA-8107-3D8890001D4F}" type="slidenum">
              <a:rPr lang="en-US" smtClean="0"/>
              <a:t>41</a:t>
            </a:fld>
            <a:endParaRPr lang="en-US"/>
          </a:p>
        </p:txBody>
      </p:sp>
    </p:spTree>
    <p:extLst>
      <p:ext uri="{BB962C8B-B14F-4D97-AF65-F5344CB8AC3E}">
        <p14:creationId xmlns:p14="http://schemas.microsoft.com/office/powerpoint/2010/main" val="1802523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Other Products</a:t>
            </a:r>
            <a:br>
              <a:rPr lang="en-US" b="1" dirty="0"/>
            </a:b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275138"/>
          </a:xfrm>
        </p:spPr>
        <p:txBody>
          <a:bodyPr>
            <a:normAutofit/>
          </a:bodyPr>
          <a:lstStyle/>
          <a:p>
            <a:pPr>
              <a:spcBef>
                <a:spcPts val="0"/>
              </a:spcBef>
              <a:spcAft>
                <a:spcPts val="600"/>
              </a:spcAft>
            </a:pPr>
            <a:r>
              <a:rPr lang="en-US" b="1" dirty="0">
                <a:latin typeface="Times New Roman" panose="02020603050405020304" pitchFamily="18" charset="0"/>
                <a:ea typeface="Calibri" panose="020F0502020204030204" pitchFamily="34" charset="0"/>
              </a:rPr>
              <a:t>Microsoft’s PhotoDNA </a:t>
            </a:r>
            <a:r>
              <a:rPr lang="en-US" dirty="0">
                <a:latin typeface="Times New Roman" panose="02020603050405020304" pitchFamily="18" charset="0"/>
                <a:ea typeface="Calibri" panose="020F0502020204030204" pitchFamily="34" charset="0"/>
              </a:rPr>
              <a:t>- Uses AI to handles “fuzzy” matches</a:t>
            </a:r>
          </a:p>
          <a:p>
            <a:pPr lvl="1">
              <a:spcBef>
                <a:spcPts val="0"/>
              </a:spcBef>
              <a:spcAft>
                <a:spcPts val="600"/>
              </a:spcAft>
            </a:pPr>
            <a:r>
              <a:rPr lang="en-US" dirty="0">
                <a:latin typeface="Times New Roman" panose="02020603050405020304" pitchFamily="18" charset="0"/>
                <a:ea typeface="Calibri" panose="020F0502020204030204" pitchFamily="34" charset="0"/>
              </a:rPr>
              <a:t>Legal for public posts</a:t>
            </a:r>
          </a:p>
          <a:p>
            <a:pPr lvl="1">
              <a:spcBef>
                <a:spcPts val="0"/>
              </a:spcBef>
              <a:spcAft>
                <a:spcPts val="600"/>
              </a:spcAft>
            </a:pPr>
            <a:r>
              <a:rPr lang="en-US" dirty="0">
                <a:latin typeface="Times New Roman" panose="02020603050405020304" pitchFamily="18" charset="0"/>
                <a:ea typeface="Calibri" panose="020F0502020204030204" pitchFamily="34" charset="0"/>
              </a:rPr>
              <a:t>Illegal for private communication or private backup storage</a:t>
            </a:r>
          </a:p>
          <a:p>
            <a:pPr marL="457200" lvl="1" indent="0">
              <a:spcBef>
                <a:spcPts val="0"/>
              </a:spcBef>
              <a:spcAft>
                <a:spcPts val="600"/>
              </a:spcAft>
              <a:buNone/>
            </a:pPr>
            <a:r>
              <a:rPr lang="en-US" dirty="0">
                <a:latin typeface="Times New Roman" panose="02020603050405020304" pitchFamily="18" charset="0"/>
                <a:ea typeface="Calibri" panose="020F0502020204030204" pitchFamily="34" charset="0"/>
              </a:rPr>
              <a:t>	without a warrant</a:t>
            </a:r>
          </a:p>
          <a:p>
            <a:pPr marL="0" indent="0">
              <a:spcBef>
                <a:spcPts val="0"/>
              </a:spcBef>
              <a:spcAft>
                <a:spcPts val="600"/>
              </a:spcAft>
              <a:buNone/>
            </a:pPr>
            <a:endParaRPr lang="en-US" dirty="0">
              <a:latin typeface="Times New Roman" panose="02020603050405020304" pitchFamily="18" charset="0"/>
              <a:ea typeface="Calibri" panose="020F0502020204030204" pitchFamily="34" charset="0"/>
            </a:endParaRPr>
          </a:p>
          <a:p>
            <a:pPr>
              <a:spcBef>
                <a:spcPts val="0"/>
              </a:spcBef>
              <a:spcAft>
                <a:spcPts val="600"/>
              </a:spcAft>
            </a:pPr>
            <a:r>
              <a:rPr lang="en-US" b="1" dirty="0">
                <a:latin typeface="Times New Roman" panose="02020603050405020304" pitchFamily="18" charset="0"/>
                <a:ea typeface="Calibri" panose="020F0502020204030204" pitchFamily="34" charset="0"/>
              </a:rPr>
              <a:t>Apple’s </a:t>
            </a:r>
            <a:r>
              <a:rPr lang="en-US" b="1" dirty="0" err="1">
                <a:latin typeface="Times New Roman" panose="02020603050405020304" pitchFamily="18" charset="0"/>
                <a:ea typeface="Calibri" panose="020F0502020204030204" pitchFamily="34" charset="0"/>
              </a:rPr>
              <a:t>NeuralHash</a:t>
            </a:r>
            <a:r>
              <a:rPr lang="en-US" b="1" dirty="0">
                <a:latin typeface="Times New Roman" panose="02020603050405020304" pitchFamily="18" charset="0"/>
                <a:ea typeface="Calibri" panose="020F0502020204030204" pitchFamily="34" charset="0"/>
              </a:rPr>
              <a:t> – </a:t>
            </a:r>
            <a:r>
              <a:rPr lang="en-US" dirty="0">
                <a:latin typeface="Times New Roman" panose="02020603050405020304" pitchFamily="18" charset="0"/>
                <a:ea typeface="Calibri" panose="020F0502020204030204" pitchFamily="34" charset="0"/>
              </a:rPr>
              <a:t>proprietary hash code algorithm</a:t>
            </a:r>
          </a:p>
          <a:p>
            <a:pPr lvl="1">
              <a:spcBef>
                <a:spcPts val="0"/>
              </a:spcBef>
              <a:spcAft>
                <a:spcPts val="600"/>
              </a:spcAft>
            </a:pPr>
            <a:r>
              <a:rPr lang="en-US" dirty="0">
                <a:latin typeface="Times New Roman" panose="02020603050405020304" pitchFamily="18" charset="0"/>
                <a:ea typeface="Calibri" panose="020F0502020204030204" pitchFamily="34" charset="0"/>
              </a:rPr>
              <a:t>Provided algorithm to NCMEC to get a hash code list “of interest”</a:t>
            </a:r>
          </a:p>
          <a:p>
            <a:pPr lvl="1">
              <a:spcBef>
                <a:spcPts val="0"/>
              </a:spcBef>
              <a:spcAft>
                <a:spcPts val="600"/>
              </a:spcAft>
            </a:pPr>
            <a:r>
              <a:rPr lang="en-US" dirty="0">
                <a:latin typeface="Times New Roman" panose="02020603050405020304" pitchFamily="18" charset="0"/>
                <a:ea typeface="Calibri" panose="020F0502020204030204" pitchFamily="34" charset="0"/>
              </a:rPr>
              <a:t>Apple monitored data uploaded to the iCloud</a:t>
            </a:r>
          </a:p>
          <a:p>
            <a:pPr lvl="1">
              <a:spcBef>
                <a:spcPts val="0"/>
              </a:spcBef>
              <a:spcAft>
                <a:spcPts val="600"/>
              </a:spcAft>
            </a:pPr>
            <a:r>
              <a:rPr lang="en-US" dirty="0">
                <a:latin typeface="Times New Roman" panose="02020603050405020304" pitchFamily="18" charset="0"/>
                <a:ea typeface="Calibri" panose="020F0502020204030204" pitchFamily="34" charset="0"/>
              </a:rPr>
              <a:t>Pulled program in 2022 for privacy reasons</a:t>
            </a:r>
          </a:p>
          <a:p>
            <a:pPr>
              <a:spcBef>
                <a:spcPts val="0"/>
              </a:spcBef>
              <a:spcAft>
                <a:spcPts val="600"/>
              </a:spcAft>
            </a:pPr>
            <a:endParaRPr lang="en-US" b="1" dirty="0">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3FB6AAB4-FB05-E964-CF89-54C6D731DED8}"/>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36C4080F-8251-4EF2-7ABD-E9D8A2EDC79E}"/>
              </a:ext>
            </a:extLst>
          </p:cNvPr>
          <p:cNvSpPr>
            <a:spLocks noGrp="1"/>
          </p:cNvSpPr>
          <p:nvPr>
            <p:ph type="sldNum" sz="quarter" idx="12"/>
          </p:nvPr>
        </p:nvSpPr>
        <p:spPr/>
        <p:txBody>
          <a:bodyPr/>
          <a:lstStyle/>
          <a:p>
            <a:fld id="{AE52999E-0903-48BA-8107-3D8890001D4F}" type="slidenum">
              <a:rPr lang="en-US" smtClean="0"/>
              <a:t>42</a:t>
            </a:fld>
            <a:endParaRPr lang="en-US"/>
          </a:p>
        </p:txBody>
      </p:sp>
    </p:spTree>
    <p:extLst>
      <p:ext uri="{BB962C8B-B14F-4D97-AF65-F5344CB8AC3E}">
        <p14:creationId xmlns:p14="http://schemas.microsoft.com/office/powerpoint/2010/main" val="26521951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Estimates</a:t>
            </a:r>
            <a:br>
              <a:rPr lang="en-US" b="1" dirty="0"/>
            </a:br>
            <a:r>
              <a:rPr lang="en-US" b="1" dirty="0"/>
              <a:t>Reports filed with NCMEC per day</a:t>
            </a:r>
            <a:endParaRPr lang="en-US" sz="2400" b="1"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275138"/>
          </a:xfrm>
        </p:spPr>
        <p:txBody>
          <a:bodyPr>
            <a:normAutofit fontScale="92500" lnSpcReduction="10000"/>
          </a:bodyPr>
          <a:lstStyle/>
          <a:p>
            <a:pPr marL="0" indent="0">
              <a:spcBef>
                <a:spcPts val="0"/>
              </a:spcBef>
              <a:spcAft>
                <a:spcPts val="600"/>
              </a:spcAft>
              <a:buNone/>
            </a:pPr>
            <a:r>
              <a:rPr lang="en-US" sz="2400" dirty="0">
                <a:effectLst/>
                <a:latin typeface="Times New Roman" panose="02020603050405020304" pitchFamily="18" charset="0"/>
                <a:ea typeface="Calibri" panose="020F0502020204030204" pitchFamily="34" charset="0"/>
              </a:rPr>
              <a:t>	Subtract Report numbers from 2 reports		= 349,735 reports</a:t>
            </a:r>
          </a:p>
          <a:p>
            <a:pPr marL="0" indent="0">
              <a:spcBef>
                <a:spcPts val="0"/>
              </a:spcBef>
              <a:spcAft>
                <a:spcPts val="600"/>
              </a:spcAft>
              <a:buNone/>
            </a:pPr>
            <a:r>
              <a:rPr lang="en-US" sz="2400" dirty="0">
                <a:effectLst/>
                <a:latin typeface="Times New Roman" panose="02020603050405020304" pitchFamily="18" charset="0"/>
                <a:ea typeface="Calibri" panose="020F0502020204030204" pitchFamily="34" charset="0"/>
              </a:rPr>
              <a:t>	Subtract Time of Reports			= 204.8 hours</a:t>
            </a:r>
          </a:p>
          <a:p>
            <a:pPr marL="0" indent="0" algn="ctr">
              <a:spcBef>
                <a:spcPts val="0"/>
              </a:spcBef>
              <a:spcAft>
                <a:spcPts val="600"/>
              </a:spcAft>
              <a:buNone/>
            </a:pPr>
            <a:r>
              <a:rPr lang="en-US" sz="2400" b="1" dirty="0">
                <a:latin typeface="Times New Roman" panose="02020603050405020304" pitchFamily="18" charset="0"/>
                <a:ea typeface="Calibri" panose="020F0502020204030204" pitchFamily="34" charset="0"/>
              </a:rPr>
              <a:t>41,000 reports per day </a:t>
            </a:r>
          </a:p>
          <a:p>
            <a:pPr marL="0" indent="0" algn="ctr">
              <a:spcBef>
                <a:spcPts val="0"/>
              </a:spcBef>
              <a:spcAft>
                <a:spcPts val="600"/>
              </a:spcAft>
              <a:buNone/>
            </a:pPr>
            <a:r>
              <a:rPr lang="en-US" sz="2400" b="1" dirty="0">
                <a:latin typeface="Times New Roman" panose="02020603050405020304" pitchFamily="18" charset="0"/>
                <a:ea typeface="Calibri" panose="020F0502020204030204" pitchFamily="34" charset="0"/>
              </a:rPr>
              <a:t>Most are Computer-to-Computer Filings (Yahoo-to-NCMEC)</a:t>
            </a:r>
          </a:p>
          <a:p>
            <a:pPr marL="0" indent="0" algn="ctr">
              <a:spcBef>
                <a:spcPts val="0"/>
              </a:spcBef>
              <a:spcAft>
                <a:spcPts val="600"/>
              </a:spcAft>
              <a:buNone/>
            </a:pPr>
            <a:endParaRPr lang="en-US" sz="2000" dirty="0">
              <a:effectLst/>
              <a:latin typeface="Times New Roman" panose="02020603050405020304" pitchFamily="18" charset="0"/>
              <a:ea typeface="Calibri" panose="020F0502020204030204" pitchFamily="34" charset="0"/>
            </a:endParaRPr>
          </a:p>
          <a:p>
            <a:pPr marL="0" indent="0">
              <a:spcBef>
                <a:spcPts val="0"/>
              </a:spcBef>
              <a:spcAft>
                <a:spcPts val="600"/>
              </a:spcAft>
              <a:buNone/>
            </a:pPr>
            <a:r>
              <a:rPr lang="en-US" sz="2400" dirty="0">
                <a:latin typeface="Times New Roman" panose="02020603050405020304" pitchFamily="18" charset="0"/>
                <a:ea typeface="Calibri" panose="020F0502020204030204" pitchFamily="34" charset="0"/>
              </a:rPr>
              <a:t>(2023) </a:t>
            </a:r>
            <a:r>
              <a:rPr lang="en-US" sz="2400" dirty="0">
                <a:effectLst/>
                <a:latin typeface="Times New Roman" panose="02020603050405020304" pitchFamily="18" charset="0"/>
                <a:ea typeface="Calibri" panose="020F0502020204030204" pitchFamily="34" charset="0"/>
              </a:rPr>
              <a:t>U.S. sent</a:t>
            </a:r>
            <a:r>
              <a:rPr lang="en-US" sz="2400" dirty="0">
                <a:latin typeface="Times New Roman" panose="02020603050405020304" pitchFamily="18" charset="0"/>
                <a:ea typeface="Calibri" panose="020F0502020204030204" pitchFamily="34" charset="0"/>
              </a:rPr>
              <a:t> 9.8 billion of 347.3 billion emails worldwide for </a:t>
            </a:r>
          </a:p>
          <a:p>
            <a:pPr marL="0" indent="0">
              <a:spcBef>
                <a:spcPts val="0"/>
              </a:spcBef>
              <a:spcAft>
                <a:spcPts val="600"/>
              </a:spcAft>
              <a:buNone/>
            </a:pPr>
            <a:r>
              <a:rPr lang="en-US" sz="2400" dirty="0">
                <a:latin typeface="Times New Roman" panose="02020603050405020304" pitchFamily="18" charset="0"/>
                <a:ea typeface="Calibri" panose="020F0502020204030204" pitchFamily="34" charset="0"/>
              </a:rPr>
              <a:t>	2.8% of worldwide emails*</a:t>
            </a:r>
          </a:p>
          <a:p>
            <a:pPr marL="0" indent="0">
              <a:spcBef>
                <a:spcPts val="0"/>
              </a:spcBef>
              <a:spcAft>
                <a:spcPts val="600"/>
              </a:spcAft>
              <a:buNone/>
            </a:pPr>
            <a:r>
              <a:rPr lang="en-US" sz="2400" dirty="0">
                <a:effectLst/>
                <a:latin typeface="Times New Roman" panose="02020603050405020304" pitchFamily="18" charset="0"/>
                <a:ea typeface="Calibri" panose="020F0502020204030204" pitchFamily="34" charset="0"/>
              </a:rPr>
              <a:t>(2021) 2.8% of 319.6 billion emails worldwide = 9 billion U.S. emails</a:t>
            </a:r>
          </a:p>
          <a:p>
            <a:pPr marL="0" indent="0">
              <a:spcBef>
                <a:spcPts val="0"/>
              </a:spcBef>
              <a:spcAft>
                <a:spcPts val="600"/>
              </a:spcAft>
              <a:buNone/>
            </a:pPr>
            <a:r>
              <a:rPr lang="en-US" sz="2400" u="sng" dirty="0">
                <a:effectLst/>
                <a:latin typeface="Times New Roman" panose="02020603050405020304" pitchFamily="18" charset="0"/>
                <a:ea typeface="Calibri" panose="020F0502020204030204" pitchFamily="34" charset="0"/>
              </a:rPr>
              <a:t>9,000,000,000 emails per day</a:t>
            </a:r>
            <a:r>
              <a:rPr lang="en-US" sz="2400" dirty="0">
                <a:effectLst/>
                <a:latin typeface="Times New Roman" panose="02020603050405020304" pitchFamily="18" charset="0"/>
                <a:ea typeface="Calibri" panose="020F0502020204030204" pitchFamily="34" charset="0"/>
              </a:rPr>
              <a:t> 	=  1 report per 220,000 emails</a:t>
            </a:r>
          </a:p>
          <a:p>
            <a:pPr marL="0" indent="0">
              <a:spcBef>
                <a:spcPts val="0"/>
              </a:spcBef>
              <a:spcAft>
                <a:spcPts val="600"/>
              </a:spcAft>
              <a:buNone/>
            </a:pPr>
            <a:r>
              <a:rPr lang="en-US" sz="2400" dirty="0">
                <a:latin typeface="Times New Roman" panose="02020603050405020304" pitchFamily="18" charset="0"/>
                <a:ea typeface="Calibri" panose="020F0502020204030204" pitchFamily="34" charset="0"/>
              </a:rPr>
              <a:t>	</a:t>
            </a:r>
            <a:r>
              <a:rPr lang="en-US" sz="2400" dirty="0">
                <a:effectLst/>
                <a:latin typeface="Times New Roman" panose="02020603050405020304" pitchFamily="18" charset="0"/>
                <a:ea typeface="Calibri" panose="020F0502020204030204" pitchFamily="34" charset="0"/>
              </a:rPr>
              <a:t>41,000 reports</a:t>
            </a:r>
          </a:p>
          <a:p>
            <a:pPr marL="0" indent="0" algn="l">
              <a:buNone/>
            </a:pPr>
            <a:r>
              <a:rPr lang="en-US" sz="1600" b="0" i="0" dirty="0">
                <a:solidFill>
                  <a:srgbClr val="000000"/>
                </a:solidFill>
                <a:effectLst/>
                <a:latin typeface="Calibri" panose="020F0502020204030204" pitchFamily="34" charset="0"/>
              </a:rPr>
              <a:t>*Statista. (2017). </a:t>
            </a:r>
            <a:r>
              <a:rPr lang="en-US" sz="1600" b="0" i="1" dirty="0">
                <a:solidFill>
                  <a:srgbClr val="000000"/>
                </a:solidFill>
                <a:effectLst/>
                <a:latin typeface="Calibri" panose="020F0502020204030204" pitchFamily="34" charset="0"/>
              </a:rPr>
              <a:t>Daily Number of e-mails Worldwide 2023 | Statista</a:t>
            </a:r>
            <a:r>
              <a:rPr lang="en-US" sz="1600" b="0" i="0" dirty="0">
                <a:solidFill>
                  <a:srgbClr val="000000"/>
                </a:solidFill>
                <a:effectLst/>
                <a:latin typeface="Calibri" panose="020F0502020204030204" pitchFamily="34" charset="0"/>
              </a:rPr>
              <a:t>. Statista; Statista. https://www.statista.com/statistics/456500/daily-number-of-e-mails-worldwide/</a:t>
            </a:r>
          </a:p>
        </p:txBody>
      </p:sp>
      <p:sp>
        <p:nvSpPr>
          <p:cNvPr id="5" name="Date Placeholder 4">
            <a:extLst>
              <a:ext uri="{FF2B5EF4-FFF2-40B4-BE49-F238E27FC236}">
                <a16:creationId xmlns:a16="http://schemas.microsoft.com/office/drawing/2014/main" id="{3FB6AAB4-FB05-E964-CF89-54C6D731DED8}"/>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36C4080F-8251-4EF2-7ABD-E9D8A2EDC79E}"/>
              </a:ext>
            </a:extLst>
          </p:cNvPr>
          <p:cNvSpPr>
            <a:spLocks noGrp="1"/>
          </p:cNvSpPr>
          <p:nvPr>
            <p:ph type="sldNum" sz="quarter" idx="12"/>
          </p:nvPr>
        </p:nvSpPr>
        <p:spPr/>
        <p:txBody>
          <a:bodyPr/>
          <a:lstStyle/>
          <a:p>
            <a:fld id="{AE52999E-0903-48BA-8107-3D8890001D4F}" type="slidenum">
              <a:rPr lang="en-US" smtClean="0"/>
              <a:t>43</a:t>
            </a:fld>
            <a:endParaRPr lang="en-US"/>
          </a:p>
        </p:txBody>
      </p:sp>
    </p:spTree>
    <p:extLst>
      <p:ext uri="{BB962C8B-B14F-4D97-AF65-F5344CB8AC3E}">
        <p14:creationId xmlns:p14="http://schemas.microsoft.com/office/powerpoint/2010/main" val="3499876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Google and NCMEC</a:t>
            </a:r>
            <a:endParaRPr lang="en-US" sz="2400" b="1"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199" y="1871662"/>
            <a:ext cx="10711543" cy="4275138"/>
          </a:xfrm>
        </p:spPr>
        <p:txBody>
          <a:bodyPr>
            <a:normAutofit lnSpcReduction="10000"/>
          </a:bodyPr>
          <a:lstStyle/>
          <a:p>
            <a:pPr marL="0" indent="0">
              <a:spcBef>
                <a:spcPts val="0"/>
              </a:spcBef>
              <a:spcAft>
                <a:spcPts val="600"/>
              </a:spcAft>
              <a:buNone/>
            </a:pPr>
            <a:r>
              <a:rPr lang="en-US" sz="2400" dirty="0">
                <a:effectLst/>
                <a:latin typeface="Times New Roman" panose="02020603050405020304" pitchFamily="18" charset="0"/>
                <a:ea typeface="Calibri" panose="020F0502020204030204" pitchFamily="34" charset="0"/>
              </a:rPr>
              <a:t>870,319 NCMEC reports files in 2021*</a:t>
            </a:r>
          </a:p>
          <a:p>
            <a:pPr marL="0" indent="0">
              <a:spcBef>
                <a:spcPts val="0"/>
              </a:spcBef>
              <a:spcAft>
                <a:spcPts val="600"/>
              </a:spcAft>
              <a:buNone/>
            </a:pPr>
            <a:r>
              <a:rPr lang="en-US" sz="2400" dirty="0">
                <a:latin typeface="Times New Roman" panose="02020603050405020304" pitchFamily="18" charset="0"/>
                <a:ea typeface="Calibri" panose="020F0502020204030204" pitchFamily="34" charset="0"/>
              </a:rPr>
              <a:t>2,385 reports per day 		5.8% of 41,000</a:t>
            </a:r>
          </a:p>
          <a:p>
            <a:pPr marL="0" indent="0">
              <a:spcBef>
                <a:spcPts val="0"/>
              </a:spcBef>
              <a:spcAft>
                <a:spcPts val="600"/>
              </a:spcAft>
              <a:buNone/>
            </a:pPr>
            <a:endParaRPr lang="en-US" sz="2400" dirty="0">
              <a:latin typeface="Times New Roman" panose="02020603050405020304" pitchFamily="18" charset="0"/>
              <a:ea typeface="Calibri" panose="020F0502020204030204" pitchFamily="34" charset="0"/>
            </a:endParaRPr>
          </a:p>
          <a:p>
            <a:pPr marL="0" indent="0">
              <a:spcBef>
                <a:spcPts val="0"/>
              </a:spcBef>
              <a:spcAft>
                <a:spcPts val="600"/>
              </a:spcAft>
              <a:buNone/>
            </a:pPr>
            <a:r>
              <a:rPr lang="en-US" sz="2400" dirty="0">
                <a:latin typeface="Times New Roman" panose="02020603050405020304" pitchFamily="18" charset="0"/>
                <a:ea typeface="Calibri" panose="020F0502020204030204" pitchFamily="34" charset="0"/>
              </a:rPr>
              <a:t>17 companies the size of Google are needed to file 41,000 reports per day.</a:t>
            </a:r>
          </a:p>
          <a:p>
            <a:pPr marL="0" indent="0">
              <a:spcBef>
                <a:spcPts val="0"/>
              </a:spcBef>
              <a:spcAft>
                <a:spcPts val="600"/>
              </a:spcAft>
              <a:buNone/>
            </a:pPr>
            <a:endParaRPr lang="en-US" sz="2400" dirty="0">
              <a:latin typeface="Times New Roman" panose="02020603050405020304" pitchFamily="18" charset="0"/>
              <a:ea typeface="Calibri" panose="020F0502020204030204" pitchFamily="34" charset="0"/>
            </a:endParaRPr>
          </a:p>
          <a:p>
            <a:pPr marL="0" indent="0">
              <a:spcBef>
                <a:spcPts val="0"/>
              </a:spcBef>
              <a:spcAft>
                <a:spcPts val="600"/>
              </a:spcAft>
              <a:buNone/>
            </a:pPr>
            <a:r>
              <a:rPr lang="en-US" sz="2400" dirty="0">
                <a:latin typeface="Times New Roman" panose="02020603050405020304" pitchFamily="18" charset="0"/>
                <a:ea typeface="Calibri" panose="020F0502020204030204" pitchFamily="34" charset="0"/>
              </a:rPr>
              <a:t>Google identifies CSAM, creates hash codes, sends to NCMEC’s database </a:t>
            </a:r>
          </a:p>
          <a:p>
            <a:pPr marL="0" indent="0">
              <a:spcBef>
                <a:spcPts val="0"/>
              </a:spcBef>
              <a:spcAft>
                <a:spcPts val="600"/>
              </a:spcAft>
              <a:buNone/>
            </a:pPr>
            <a:endParaRPr lang="en-US" sz="2400" b="1" u="sng" dirty="0">
              <a:latin typeface="Times New Roman" panose="02020603050405020304" pitchFamily="18" charset="0"/>
              <a:ea typeface="Calibri" panose="020F0502020204030204" pitchFamily="34" charset="0"/>
            </a:endParaRPr>
          </a:p>
          <a:p>
            <a:pPr marL="0" indent="0">
              <a:spcBef>
                <a:spcPts val="0"/>
              </a:spcBef>
              <a:spcAft>
                <a:spcPts val="600"/>
              </a:spcAft>
              <a:buNone/>
            </a:pPr>
            <a:r>
              <a:rPr lang="en-US" sz="2400" b="1" u="sng" dirty="0">
                <a:latin typeface="Times New Roman" panose="02020603050405020304" pitchFamily="18" charset="0"/>
                <a:ea typeface="Calibri" panose="020F0502020204030204" pitchFamily="34" charset="0"/>
              </a:rPr>
              <a:t>Google contributed 2,468,832 hashes</a:t>
            </a:r>
            <a:r>
              <a:rPr lang="en-US" sz="2400" dirty="0">
                <a:latin typeface="Times New Roman" panose="02020603050405020304" pitchFamily="18" charset="0"/>
                <a:ea typeface="Calibri" panose="020F0502020204030204" pitchFamily="34" charset="0"/>
              </a:rPr>
              <a:t> “of interest” to NCMEC*</a:t>
            </a:r>
          </a:p>
          <a:p>
            <a:pPr marL="0" indent="0">
              <a:spcBef>
                <a:spcPts val="0"/>
              </a:spcBef>
              <a:spcAft>
                <a:spcPts val="600"/>
              </a:spcAft>
              <a:buNone/>
            </a:pPr>
            <a:endParaRPr lang="en-US" sz="2400" dirty="0">
              <a:latin typeface="Times New Roman" panose="02020603050405020304" pitchFamily="18" charset="0"/>
              <a:ea typeface="Calibri" panose="020F0502020204030204" pitchFamily="34" charset="0"/>
            </a:endParaRPr>
          </a:p>
          <a:p>
            <a:pPr marL="0" indent="0" algn="l">
              <a:buNone/>
            </a:pPr>
            <a:r>
              <a:rPr lang="en-US" sz="1400" b="0" i="0" dirty="0">
                <a:solidFill>
                  <a:srgbClr val="000000"/>
                </a:solidFill>
                <a:effectLst/>
                <a:latin typeface="Calibri" panose="020F0502020204030204" pitchFamily="34" charset="0"/>
              </a:rPr>
              <a:t>*</a:t>
            </a:r>
            <a:r>
              <a:rPr lang="en-US" sz="1400" b="0" i="1" dirty="0">
                <a:solidFill>
                  <a:srgbClr val="000000"/>
                </a:solidFill>
                <a:effectLst/>
                <a:latin typeface="Calibri" panose="020F0502020204030204" pitchFamily="34" charset="0"/>
              </a:rPr>
              <a:t>Google Transparency Report</a:t>
            </a:r>
            <a:r>
              <a:rPr lang="en-US" sz="1400" b="0" i="0" dirty="0">
                <a:solidFill>
                  <a:srgbClr val="000000"/>
                </a:solidFill>
                <a:effectLst/>
                <a:latin typeface="Calibri" panose="020F0502020204030204" pitchFamily="34" charset="0"/>
              </a:rPr>
              <a:t>. (n.d.). Transparencyreport.google.com. Retrieved January 14, 2024, from https://transparencyreport.google.com/child-sexual-abuse-material/reporting?hl=en&amp;lu=total_cybertipline_reports&amp;total_content_reported=period:2021H1&amp;total_cybertipline_reports=period:2021H1</a:t>
            </a:r>
          </a:p>
          <a:p>
            <a:pPr marL="0" indent="0" algn="l">
              <a:buNone/>
            </a:pPr>
            <a:endParaRPr lang="en-US" sz="1600" b="0" i="0" dirty="0">
              <a:solidFill>
                <a:srgbClr val="000000"/>
              </a:solidFill>
              <a:effectLst/>
              <a:latin typeface="Calibri" panose="020F0502020204030204" pitchFamily="34" charset="0"/>
            </a:endParaRPr>
          </a:p>
        </p:txBody>
      </p:sp>
      <p:sp>
        <p:nvSpPr>
          <p:cNvPr id="5" name="Date Placeholder 4">
            <a:extLst>
              <a:ext uri="{FF2B5EF4-FFF2-40B4-BE49-F238E27FC236}">
                <a16:creationId xmlns:a16="http://schemas.microsoft.com/office/drawing/2014/main" id="{3FB6AAB4-FB05-E964-CF89-54C6D731DED8}"/>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36C4080F-8251-4EF2-7ABD-E9D8A2EDC79E}"/>
              </a:ext>
            </a:extLst>
          </p:cNvPr>
          <p:cNvSpPr>
            <a:spLocks noGrp="1"/>
          </p:cNvSpPr>
          <p:nvPr>
            <p:ph type="sldNum" sz="quarter" idx="12"/>
          </p:nvPr>
        </p:nvSpPr>
        <p:spPr>
          <a:xfrm>
            <a:off x="8610600" y="6310312"/>
            <a:ext cx="2743200" cy="365125"/>
          </a:xfrm>
        </p:spPr>
        <p:txBody>
          <a:bodyPr/>
          <a:lstStyle/>
          <a:p>
            <a:fld id="{AE52999E-0903-48BA-8107-3D8890001D4F}" type="slidenum">
              <a:rPr lang="en-US" smtClean="0"/>
              <a:t>44</a:t>
            </a:fld>
            <a:endParaRPr lang="en-US"/>
          </a:p>
        </p:txBody>
      </p:sp>
    </p:spTree>
    <p:extLst>
      <p:ext uri="{BB962C8B-B14F-4D97-AF65-F5344CB8AC3E}">
        <p14:creationId xmlns:p14="http://schemas.microsoft.com/office/powerpoint/2010/main" val="39830913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Google Terms of Use</a:t>
            </a:r>
            <a:br>
              <a:rPr lang="en-US" b="1" dirty="0"/>
            </a:br>
            <a:r>
              <a:rPr lang="en-US" sz="3200" dirty="0"/>
              <a:t>Phone Companies Cannot Do This!!!</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199" y="1871662"/>
            <a:ext cx="10711543" cy="4484688"/>
          </a:xfrm>
        </p:spPr>
        <p:txBody>
          <a:bodyPr>
            <a:normAutofit/>
          </a:bodyPr>
          <a:lstStyle/>
          <a:p>
            <a:pPr>
              <a:spcBef>
                <a:spcPts val="0"/>
              </a:spcBef>
              <a:spcAft>
                <a:spcPts val="600"/>
              </a:spcAft>
            </a:pPr>
            <a:r>
              <a:rPr lang="en-US" sz="1800" b="0" i="0" dirty="0">
                <a:effectLst/>
              </a:rPr>
              <a:t>We also collect the content you create, upload, or receive from others when using our services. This includes things like email you write and receive, photos and videos you save, docs and spreadsheets you create, and comments you make on YouTube videos. 1</a:t>
            </a:r>
          </a:p>
          <a:p>
            <a:pPr>
              <a:spcBef>
                <a:spcPts val="0"/>
              </a:spcBef>
              <a:spcAft>
                <a:spcPts val="600"/>
              </a:spcAft>
            </a:pPr>
            <a:r>
              <a:rPr lang="en-US" sz="1800" b="0" i="0" dirty="0">
                <a:effectLst/>
              </a:rPr>
              <a:t>We use information to help improve the </a:t>
            </a:r>
            <a:r>
              <a:rPr lang="en-US" sz="1800" b="0" i="0" u="none" strike="noStrike" dirty="0">
                <a:effectLst/>
              </a:rPr>
              <a:t>safety and reliability</a:t>
            </a:r>
            <a:r>
              <a:rPr lang="en-US" sz="1800" b="0" i="0" dirty="0">
                <a:effectLst/>
              </a:rPr>
              <a:t> of our services. This includes detecting, preventing, and responding to fraud, abuse, security risks, and technical issues that could harm Google, our users, or </a:t>
            </a:r>
            <a:r>
              <a:rPr lang="en-US" sz="1800" b="0" i="0" u="none" strike="noStrike" dirty="0">
                <a:effectLst/>
              </a:rPr>
              <a:t>the public</a:t>
            </a:r>
            <a:r>
              <a:rPr lang="en-US" sz="1800" b="0" i="0" dirty="0">
                <a:effectLst/>
              </a:rPr>
              <a:t>. 1</a:t>
            </a:r>
          </a:p>
          <a:p>
            <a:pPr>
              <a:spcBef>
                <a:spcPts val="0"/>
              </a:spcBef>
              <a:spcAft>
                <a:spcPts val="600"/>
              </a:spcAft>
            </a:pPr>
            <a:r>
              <a:rPr lang="en-US" sz="1800" b="0" i="0" dirty="0">
                <a:effectLst/>
              </a:rPr>
              <a:t>And </a:t>
            </a:r>
            <a:r>
              <a:rPr lang="en-US" sz="1800" b="1" i="0" u="sng" dirty="0">
                <a:effectLst/>
              </a:rPr>
              <a:t>we analyze your content </a:t>
            </a:r>
            <a:r>
              <a:rPr lang="en-US" sz="1800" b="0" i="0" dirty="0">
                <a:effectLst/>
              </a:rPr>
              <a:t>to help us </a:t>
            </a:r>
            <a:r>
              <a:rPr lang="en-US" sz="1800" b="0" i="0" u="none" strike="noStrike" dirty="0">
                <a:effectLst/>
              </a:rPr>
              <a:t>detect abuse</a:t>
            </a:r>
            <a:r>
              <a:rPr lang="en-US" sz="1800" b="0" i="0" dirty="0">
                <a:effectLst/>
              </a:rPr>
              <a:t> such as spam, malware, and illegal content. 1</a:t>
            </a:r>
          </a:p>
          <a:p>
            <a:pPr>
              <a:spcBef>
                <a:spcPts val="0"/>
              </a:spcBef>
              <a:spcAft>
                <a:spcPts val="600"/>
              </a:spcAft>
            </a:pPr>
            <a:r>
              <a:rPr lang="en-US" sz="1700" b="1" i="0" u="sng" dirty="0">
                <a:effectLst/>
              </a:rPr>
              <a:t>We may review content </a:t>
            </a:r>
            <a:r>
              <a:rPr lang="en-US" sz="1700" b="0" i="0" dirty="0">
                <a:effectLst/>
              </a:rPr>
              <a:t>to determine whether it is illegal or violates our </a:t>
            </a:r>
            <a:r>
              <a:rPr lang="en-US" sz="1700" b="0" i="0" u="none" strike="noStrike" dirty="0">
                <a:effectLst/>
              </a:rPr>
              <a:t>Program Policies</a:t>
            </a:r>
            <a:r>
              <a:rPr lang="en-US" sz="1700" b="0" i="0" dirty="0">
                <a:effectLst/>
              </a:rPr>
              <a:t>, and we may remove or refuse to display content that we reasonably believe violates our policies or the law. But that does not necessarily mean that we review content, so please don’t assume that we do</a:t>
            </a:r>
            <a:r>
              <a:rPr lang="en-US" sz="1600" b="0" i="0" dirty="0">
                <a:effectLst/>
              </a:rPr>
              <a:t>. 2</a:t>
            </a:r>
          </a:p>
          <a:p>
            <a:pPr marL="0" indent="0" algn="l">
              <a:buNone/>
            </a:pPr>
            <a:r>
              <a:rPr lang="en-US" sz="1400" dirty="0"/>
              <a:t>1 </a:t>
            </a:r>
            <a:r>
              <a:rPr lang="en-US" sz="1400" b="0" i="0" dirty="0">
                <a:effectLst/>
              </a:rPr>
              <a:t>Google. (2022). </a:t>
            </a:r>
            <a:r>
              <a:rPr lang="en-US" sz="1400" b="0" i="1" dirty="0">
                <a:effectLst/>
              </a:rPr>
              <a:t>Privacy Policy – Privacy &amp; Terms – Google</a:t>
            </a:r>
            <a:r>
              <a:rPr lang="en-US" sz="1400" b="0" i="0" dirty="0">
                <a:effectLst/>
              </a:rPr>
              <a:t>. Google.com; Privacy &amp; Terms – Google. </a:t>
            </a:r>
            <a:r>
              <a:rPr lang="en-US" sz="1400" b="0" i="0" dirty="0">
                <a:effectLst/>
                <a:hlinkClick r:id="rId2">
                  <a:extLst>
                    <a:ext uri="{A12FA001-AC4F-418D-AE19-62706E023703}">
                      <ahyp:hlinkClr xmlns:ahyp="http://schemas.microsoft.com/office/drawing/2018/hyperlinkcolor" val="tx"/>
                    </a:ext>
                  </a:extLst>
                </a:hlinkClick>
              </a:rPr>
              <a:t>https://policies.google.com/privacy?hl=en-US</a:t>
            </a:r>
            <a:endParaRPr lang="en-US" sz="1400" b="0" i="0" dirty="0">
              <a:effectLst/>
            </a:endParaRPr>
          </a:p>
          <a:p>
            <a:pPr marL="0" indent="0" algn="l">
              <a:buNone/>
            </a:pPr>
            <a:r>
              <a:rPr lang="en-US" sz="1500" dirty="0"/>
              <a:t>2 </a:t>
            </a:r>
            <a:r>
              <a:rPr lang="en-US" sz="1500" b="0" i="1" dirty="0">
                <a:effectLst/>
              </a:rPr>
              <a:t>Google Drive Terms of Service</a:t>
            </a:r>
            <a:r>
              <a:rPr lang="en-US" sz="1500" b="0" i="0" dirty="0">
                <a:effectLst/>
              </a:rPr>
              <a:t>. (2018). Google.com. </a:t>
            </a:r>
            <a:r>
              <a:rPr lang="en-US" sz="1500" b="0" i="0" dirty="0">
                <a:effectLst/>
                <a:hlinkClick r:id="rId3">
                  <a:extLst>
                    <a:ext uri="{A12FA001-AC4F-418D-AE19-62706E023703}">
                      <ahyp:hlinkClr xmlns:ahyp="http://schemas.microsoft.com/office/drawing/2018/hyperlinkcolor" val="tx"/>
                    </a:ext>
                  </a:extLst>
                </a:hlinkClick>
              </a:rPr>
              <a:t>https://www.google.com/drive/terms-of-service/</a:t>
            </a:r>
            <a:r>
              <a:rPr lang="en-US" sz="1500" b="0" i="0" dirty="0">
                <a:effectLst/>
              </a:rPr>
              <a:t> </a:t>
            </a:r>
          </a:p>
          <a:p>
            <a:pPr marL="0" indent="0" algn="l">
              <a:buNone/>
            </a:pPr>
            <a:endParaRPr lang="en-US" sz="1400" b="0" i="0" dirty="0">
              <a:solidFill>
                <a:srgbClr val="000000"/>
              </a:solidFill>
              <a:effectLst/>
              <a:latin typeface="Calibri" panose="020F0502020204030204" pitchFamily="34" charset="0"/>
            </a:endParaRPr>
          </a:p>
          <a:p>
            <a:pPr marL="0" indent="0">
              <a:buNone/>
            </a:pPr>
            <a:r>
              <a:rPr lang="en-US" b="0" i="0" dirty="0">
                <a:effectLst/>
              </a:rPr>
              <a:t>OK for public posts, too broad for private communications</a:t>
            </a:r>
          </a:p>
        </p:txBody>
      </p:sp>
      <p:sp>
        <p:nvSpPr>
          <p:cNvPr id="5" name="Date Placeholder 4">
            <a:extLst>
              <a:ext uri="{FF2B5EF4-FFF2-40B4-BE49-F238E27FC236}">
                <a16:creationId xmlns:a16="http://schemas.microsoft.com/office/drawing/2014/main" id="{3FB6AAB4-FB05-E964-CF89-54C6D731DED8}"/>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36C4080F-8251-4EF2-7ABD-E9D8A2EDC79E}"/>
              </a:ext>
            </a:extLst>
          </p:cNvPr>
          <p:cNvSpPr>
            <a:spLocks noGrp="1"/>
          </p:cNvSpPr>
          <p:nvPr>
            <p:ph type="sldNum" sz="quarter" idx="12"/>
          </p:nvPr>
        </p:nvSpPr>
        <p:spPr/>
        <p:txBody>
          <a:bodyPr/>
          <a:lstStyle/>
          <a:p>
            <a:fld id="{AE52999E-0903-48BA-8107-3D8890001D4F}" type="slidenum">
              <a:rPr lang="en-US" smtClean="0"/>
              <a:t>45</a:t>
            </a:fld>
            <a:endParaRPr lang="en-US"/>
          </a:p>
        </p:txBody>
      </p:sp>
    </p:spTree>
    <p:extLst>
      <p:ext uri="{BB962C8B-B14F-4D97-AF65-F5344CB8AC3E}">
        <p14:creationId xmlns:p14="http://schemas.microsoft.com/office/powerpoint/2010/main" val="38263041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Family, Girlfriend, or Unrequested Photos</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199" y="1871662"/>
            <a:ext cx="10711543" cy="4484688"/>
          </a:xfrm>
        </p:spPr>
        <p:txBody>
          <a:bodyPr>
            <a:normAutofit/>
          </a:bodyPr>
          <a:lstStyle/>
          <a:p>
            <a:pPr>
              <a:spcBef>
                <a:spcPts val="0"/>
              </a:spcBef>
              <a:spcAft>
                <a:spcPts val="600"/>
              </a:spcAft>
            </a:pPr>
            <a:r>
              <a:rPr lang="en-US" sz="2400" b="0" i="0" dirty="0">
                <a:effectLst/>
              </a:rPr>
              <a:t>Porn emailed to targets as a take-down or hit job, .e.g. my acquaintance’s husband</a:t>
            </a:r>
          </a:p>
          <a:p>
            <a:pPr marL="0" indent="0">
              <a:spcBef>
                <a:spcPts val="0"/>
              </a:spcBef>
              <a:spcAft>
                <a:spcPts val="600"/>
              </a:spcAft>
              <a:buNone/>
            </a:pPr>
            <a:r>
              <a:rPr lang="en-US" sz="2400" b="0" i="0" dirty="0">
                <a:effectLst/>
              </a:rPr>
              <a:t> </a:t>
            </a:r>
          </a:p>
          <a:p>
            <a:pPr>
              <a:spcBef>
                <a:spcPts val="0"/>
              </a:spcBef>
              <a:spcAft>
                <a:spcPts val="600"/>
              </a:spcAft>
            </a:pPr>
            <a:r>
              <a:rPr lang="en-US" sz="2400" b="0" i="0" dirty="0">
                <a:effectLst/>
              </a:rPr>
              <a:t>No exception for private photos of family members</a:t>
            </a:r>
          </a:p>
          <a:p>
            <a:pPr>
              <a:spcBef>
                <a:spcPts val="0"/>
              </a:spcBef>
              <a:spcAft>
                <a:spcPts val="600"/>
              </a:spcAft>
            </a:pPr>
            <a:r>
              <a:rPr lang="en-US" sz="2400" dirty="0"/>
              <a:t>No exception for photos of 16-year-old girlfriend </a:t>
            </a:r>
          </a:p>
          <a:p>
            <a:pPr marL="0" indent="0">
              <a:spcBef>
                <a:spcPts val="0"/>
              </a:spcBef>
              <a:spcAft>
                <a:spcPts val="600"/>
              </a:spcAft>
              <a:buNone/>
            </a:pPr>
            <a:r>
              <a:rPr lang="en-US" sz="2400" dirty="0"/>
              <a:t>	where the defendant was legally having sex</a:t>
            </a:r>
          </a:p>
          <a:p>
            <a:pPr>
              <a:spcBef>
                <a:spcPts val="0"/>
              </a:spcBef>
              <a:spcAft>
                <a:spcPts val="600"/>
              </a:spcAft>
            </a:pPr>
            <a:endParaRPr lang="en-US" sz="2400" b="0" i="0" dirty="0">
              <a:effectLst/>
            </a:endParaRPr>
          </a:p>
          <a:p>
            <a:pPr>
              <a:spcBef>
                <a:spcPts val="0"/>
              </a:spcBef>
              <a:spcAft>
                <a:spcPts val="600"/>
              </a:spcAft>
            </a:pPr>
            <a:r>
              <a:rPr lang="en-US" sz="2400" dirty="0"/>
              <a:t>Men are spending decades in prison for FAMILY or GIRLFRIEND photos</a:t>
            </a:r>
          </a:p>
          <a:p>
            <a:pPr>
              <a:spcBef>
                <a:spcPts val="0"/>
              </a:spcBef>
              <a:spcAft>
                <a:spcPts val="600"/>
              </a:spcAft>
            </a:pPr>
            <a:endParaRPr lang="en-US" sz="2400" b="0" i="0" dirty="0">
              <a:effectLst/>
            </a:endParaRPr>
          </a:p>
          <a:p>
            <a:pPr>
              <a:spcBef>
                <a:spcPts val="0"/>
              </a:spcBef>
              <a:spcAft>
                <a:spcPts val="600"/>
              </a:spcAft>
            </a:pPr>
            <a:r>
              <a:rPr lang="en-US" sz="2400" dirty="0"/>
              <a:t>Stack charges to force a plea deal – sign or face up to 900 years in prison</a:t>
            </a:r>
            <a:endParaRPr lang="en-US" sz="1400" b="0" i="0" dirty="0">
              <a:solidFill>
                <a:srgbClr val="000000"/>
              </a:solidFill>
              <a:effectLst/>
              <a:latin typeface="Calibri" panose="020F0502020204030204" pitchFamily="34" charset="0"/>
            </a:endParaRPr>
          </a:p>
        </p:txBody>
      </p:sp>
      <p:sp>
        <p:nvSpPr>
          <p:cNvPr id="5" name="Date Placeholder 4">
            <a:extLst>
              <a:ext uri="{FF2B5EF4-FFF2-40B4-BE49-F238E27FC236}">
                <a16:creationId xmlns:a16="http://schemas.microsoft.com/office/drawing/2014/main" id="{3FB6AAB4-FB05-E964-CF89-54C6D731DED8}"/>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36C4080F-8251-4EF2-7ABD-E9D8A2EDC79E}"/>
              </a:ext>
            </a:extLst>
          </p:cNvPr>
          <p:cNvSpPr>
            <a:spLocks noGrp="1"/>
          </p:cNvSpPr>
          <p:nvPr>
            <p:ph type="sldNum" sz="quarter" idx="12"/>
          </p:nvPr>
        </p:nvSpPr>
        <p:spPr/>
        <p:txBody>
          <a:bodyPr/>
          <a:lstStyle/>
          <a:p>
            <a:fld id="{AE52999E-0903-48BA-8107-3D8890001D4F}" type="slidenum">
              <a:rPr lang="en-US" smtClean="0"/>
              <a:t>46</a:t>
            </a:fld>
            <a:endParaRPr lang="en-US"/>
          </a:p>
        </p:txBody>
      </p:sp>
    </p:spTree>
    <p:extLst>
      <p:ext uri="{BB962C8B-B14F-4D97-AF65-F5344CB8AC3E}">
        <p14:creationId xmlns:p14="http://schemas.microsoft.com/office/powerpoint/2010/main" val="423367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97C5C-52AC-47EA-A346-07FBBB66AD20}"/>
              </a:ext>
            </a:extLst>
          </p:cNvPr>
          <p:cNvSpPr>
            <a:spLocks noGrp="1"/>
          </p:cNvSpPr>
          <p:nvPr>
            <p:ph type="title"/>
          </p:nvPr>
        </p:nvSpPr>
        <p:spPr>
          <a:xfrm>
            <a:off x="838200" y="1270099"/>
            <a:ext cx="10515600" cy="4313644"/>
          </a:xfrm>
        </p:spPr>
        <p:txBody>
          <a:bodyPr>
            <a:normAutofit fontScale="90000"/>
          </a:bodyPr>
          <a:lstStyle/>
          <a:p>
            <a:pPr algn="ctr"/>
            <a:r>
              <a:rPr lang="en-US" b="1" dirty="0"/>
              <a:t>Wiretapping </a:t>
            </a:r>
            <a:br>
              <a:rPr lang="en-US" b="1" dirty="0"/>
            </a:br>
            <a:r>
              <a:rPr lang="en-US" b="1" dirty="0"/>
              <a:t>Peer-to-Peer Networks</a:t>
            </a:r>
            <a:br>
              <a:rPr lang="en-US" b="1" dirty="0"/>
            </a:br>
            <a:br>
              <a:rPr lang="en-US" b="1" dirty="0"/>
            </a:br>
            <a:r>
              <a:rPr lang="en-US" sz="5300" dirty="0"/>
              <a:t>Via Customized Software</a:t>
            </a:r>
            <a:br>
              <a:rPr lang="en-US" sz="5300" dirty="0"/>
            </a:br>
            <a:r>
              <a:rPr lang="en-US" sz="5300" dirty="0"/>
              <a:t>Contracted by the Government</a:t>
            </a:r>
            <a:br>
              <a:rPr lang="en-US" b="1" dirty="0"/>
            </a:br>
            <a:r>
              <a:rPr lang="en-US" sz="4000" dirty="0"/>
              <a:t>Starting in January, 2009</a:t>
            </a:r>
            <a:endParaRPr lang="en-US" dirty="0"/>
          </a:p>
        </p:txBody>
      </p:sp>
      <p:sp>
        <p:nvSpPr>
          <p:cNvPr id="2" name="Date Placeholder 1">
            <a:extLst>
              <a:ext uri="{FF2B5EF4-FFF2-40B4-BE49-F238E27FC236}">
                <a16:creationId xmlns:a16="http://schemas.microsoft.com/office/drawing/2014/main" id="{4ED8B0A8-BD5C-7DF6-AE55-F9FC35E9B0F0}"/>
              </a:ext>
            </a:extLst>
          </p:cNvPr>
          <p:cNvSpPr>
            <a:spLocks noGrp="1"/>
          </p:cNvSpPr>
          <p:nvPr>
            <p:ph type="dt" sz="half" idx="10"/>
          </p:nvPr>
        </p:nvSpPr>
        <p:spPr/>
        <p:txBody>
          <a:bodyPr/>
          <a:lstStyle/>
          <a:p>
            <a:r>
              <a:rPr lang="en-US"/>
              <a:t>July 2025</a:t>
            </a:r>
          </a:p>
        </p:txBody>
      </p:sp>
      <p:sp>
        <p:nvSpPr>
          <p:cNvPr id="3" name="Slide Number Placeholder 2">
            <a:extLst>
              <a:ext uri="{FF2B5EF4-FFF2-40B4-BE49-F238E27FC236}">
                <a16:creationId xmlns:a16="http://schemas.microsoft.com/office/drawing/2014/main" id="{A5E146A2-3A3C-BC34-F620-2E3F811E39B2}"/>
              </a:ext>
            </a:extLst>
          </p:cNvPr>
          <p:cNvSpPr>
            <a:spLocks noGrp="1"/>
          </p:cNvSpPr>
          <p:nvPr>
            <p:ph type="sldNum" sz="quarter" idx="12"/>
          </p:nvPr>
        </p:nvSpPr>
        <p:spPr/>
        <p:txBody>
          <a:bodyPr/>
          <a:lstStyle/>
          <a:p>
            <a:fld id="{AE52999E-0903-48BA-8107-3D8890001D4F}" type="slidenum">
              <a:rPr lang="en-US" smtClean="0"/>
              <a:t>47</a:t>
            </a:fld>
            <a:endParaRPr lang="en-US"/>
          </a:p>
        </p:txBody>
      </p:sp>
    </p:spTree>
    <p:extLst>
      <p:ext uri="{BB962C8B-B14F-4D97-AF65-F5344CB8AC3E}">
        <p14:creationId xmlns:p14="http://schemas.microsoft.com/office/powerpoint/2010/main" val="2894911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2D71-EF7A-ED2C-6FD5-E4E7A06E4CB5}"/>
              </a:ext>
            </a:extLst>
          </p:cNvPr>
          <p:cNvSpPr>
            <a:spLocks noGrp="1"/>
          </p:cNvSpPr>
          <p:nvPr>
            <p:ph type="title"/>
          </p:nvPr>
        </p:nvSpPr>
        <p:spPr>
          <a:xfrm>
            <a:off x="831850" y="1709738"/>
            <a:ext cx="10515600" cy="4101782"/>
          </a:xfrm>
        </p:spPr>
        <p:txBody>
          <a:bodyPr>
            <a:normAutofit/>
          </a:bodyPr>
          <a:lstStyle/>
          <a:p>
            <a:pPr algn="ctr"/>
            <a:r>
              <a:rPr lang="en-US" b="1" dirty="0"/>
              <a:t>Wiretapping </a:t>
            </a:r>
            <a:br>
              <a:rPr lang="en-US" b="1" dirty="0"/>
            </a:br>
            <a:r>
              <a:rPr lang="en-US" b="1" dirty="0"/>
              <a:t>BitTorrent Products</a:t>
            </a:r>
            <a:br>
              <a:rPr lang="en-US" b="1" dirty="0"/>
            </a:br>
            <a:br>
              <a:rPr lang="en-US" dirty="0"/>
            </a:br>
            <a:r>
              <a:rPr lang="en-US" sz="4000" dirty="0" err="1"/>
              <a:t>Shareaza</a:t>
            </a:r>
            <a:r>
              <a:rPr lang="en-US" sz="4000" dirty="0"/>
              <a:t>, </a:t>
            </a:r>
            <a:r>
              <a:rPr lang="en-US" sz="4000" dirty="0" err="1"/>
              <a:t>eMule</a:t>
            </a:r>
            <a:r>
              <a:rPr lang="en-US" sz="4000" dirty="0"/>
              <a:t>, </a:t>
            </a:r>
            <a:r>
              <a:rPr lang="en-US" sz="4000" dirty="0" err="1"/>
              <a:t>eDonkey</a:t>
            </a:r>
            <a:r>
              <a:rPr lang="en-US" sz="4000" dirty="0"/>
              <a:t>, etc.</a:t>
            </a:r>
            <a:br>
              <a:rPr lang="en-US" dirty="0"/>
            </a:br>
            <a:endParaRPr lang="en-US" dirty="0"/>
          </a:p>
        </p:txBody>
      </p:sp>
      <p:sp>
        <p:nvSpPr>
          <p:cNvPr id="4" name="Date Placeholder 3">
            <a:extLst>
              <a:ext uri="{FF2B5EF4-FFF2-40B4-BE49-F238E27FC236}">
                <a16:creationId xmlns:a16="http://schemas.microsoft.com/office/drawing/2014/main" id="{7DBA34A8-7AB9-F2F7-31BB-5FD74B082DB4}"/>
              </a:ext>
            </a:extLst>
          </p:cNvPr>
          <p:cNvSpPr>
            <a:spLocks noGrp="1"/>
          </p:cNvSpPr>
          <p:nvPr>
            <p:ph type="dt" sz="half" idx="10"/>
          </p:nvPr>
        </p:nvSpPr>
        <p:spPr/>
        <p:txBody>
          <a:bodyPr/>
          <a:lstStyle/>
          <a:p>
            <a:r>
              <a:rPr lang="en-US"/>
              <a:t>July 2025</a:t>
            </a:r>
          </a:p>
        </p:txBody>
      </p:sp>
      <p:sp>
        <p:nvSpPr>
          <p:cNvPr id="5" name="Slide Number Placeholder 4">
            <a:extLst>
              <a:ext uri="{FF2B5EF4-FFF2-40B4-BE49-F238E27FC236}">
                <a16:creationId xmlns:a16="http://schemas.microsoft.com/office/drawing/2014/main" id="{DBF58CA1-C9E4-7EF0-D396-BD3FCF161617}"/>
              </a:ext>
            </a:extLst>
          </p:cNvPr>
          <p:cNvSpPr>
            <a:spLocks noGrp="1"/>
          </p:cNvSpPr>
          <p:nvPr>
            <p:ph type="sldNum" sz="quarter" idx="12"/>
          </p:nvPr>
        </p:nvSpPr>
        <p:spPr/>
        <p:txBody>
          <a:bodyPr/>
          <a:lstStyle/>
          <a:p>
            <a:fld id="{AE52999E-0903-48BA-8107-3D8890001D4F}" type="slidenum">
              <a:rPr lang="en-US" smtClean="0"/>
              <a:t>48</a:t>
            </a:fld>
            <a:endParaRPr lang="en-US"/>
          </a:p>
        </p:txBody>
      </p:sp>
    </p:spTree>
    <p:extLst>
      <p:ext uri="{BB962C8B-B14F-4D97-AF65-F5344CB8AC3E}">
        <p14:creationId xmlns:p14="http://schemas.microsoft.com/office/powerpoint/2010/main" val="84136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8ACE50-9EEF-498C-8F98-0E6EBB1503B9}"/>
              </a:ext>
            </a:extLst>
          </p:cNvPr>
          <p:cNvSpPr>
            <a:spLocks noGrp="1"/>
          </p:cNvSpPr>
          <p:nvPr>
            <p:ph type="sldNum" sz="quarter" idx="12"/>
          </p:nvPr>
        </p:nvSpPr>
        <p:spPr/>
        <p:txBody>
          <a:bodyPr/>
          <a:lstStyle/>
          <a:p>
            <a:fld id="{2A1FFA53-15E7-4F89-98B1-CA3EAA41DA9F}" type="slidenum">
              <a:rPr lang="en-US" smtClean="0"/>
              <a:t>49</a:t>
            </a:fld>
            <a:endParaRPr lang="en-US"/>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What is a Peer-to-Peer File Service?</a:t>
            </a:r>
          </a:p>
        </p:txBody>
      </p:sp>
      <p:sp>
        <p:nvSpPr>
          <p:cNvPr id="5" name="Content Placeholder 4">
            <a:extLst>
              <a:ext uri="{FF2B5EF4-FFF2-40B4-BE49-F238E27FC236}">
                <a16:creationId xmlns:a16="http://schemas.microsoft.com/office/drawing/2014/main" id="{24DEB8F7-A83D-420A-9CCA-7AB94178FABC}"/>
              </a:ext>
            </a:extLst>
          </p:cNvPr>
          <p:cNvSpPr>
            <a:spLocks noGrp="1"/>
          </p:cNvSpPr>
          <p:nvPr>
            <p:ph idx="1"/>
          </p:nvPr>
        </p:nvSpPr>
        <p:spPr/>
        <p:txBody>
          <a:bodyPr>
            <a:normAutofit lnSpcReduction="10000"/>
          </a:bodyPr>
          <a:lstStyle/>
          <a:p>
            <a:r>
              <a:rPr lang="en-US" dirty="0"/>
              <a:t>Transfers large files such as videos, music</a:t>
            </a:r>
          </a:p>
          <a:p>
            <a:r>
              <a:rPr lang="en-US" dirty="0"/>
              <a:t>Free</a:t>
            </a:r>
          </a:p>
          <a:p>
            <a:r>
              <a:rPr lang="en-US" dirty="0"/>
              <a:t>Layered on BitTorrent protocol</a:t>
            </a:r>
          </a:p>
          <a:p>
            <a:endParaRPr lang="en-US" dirty="0"/>
          </a:p>
          <a:p>
            <a:r>
              <a:rPr lang="en-US" dirty="0"/>
              <a:t>Service provider copies file pieces from your neighbor </a:t>
            </a:r>
          </a:p>
          <a:p>
            <a:pPr marL="0" indent="0">
              <a:buNone/>
            </a:pPr>
            <a:r>
              <a:rPr lang="en-US" dirty="0"/>
              <a:t>	instead of a master copy across the country (less internet traffic)</a:t>
            </a:r>
          </a:p>
          <a:p>
            <a:endParaRPr lang="en-US" dirty="0"/>
          </a:p>
          <a:p>
            <a:r>
              <a:rPr lang="en-US" dirty="0"/>
              <a:t>Windows 10 uses the BitTorrent protocol to deliver software updates 	(default)</a:t>
            </a:r>
          </a:p>
          <a:p>
            <a:endParaRPr lang="en-US" dirty="0"/>
          </a:p>
        </p:txBody>
      </p:sp>
      <p:sp>
        <p:nvSpPr>
          <p:cNvPr id="2" name="Date Placeholder 1">
            <a:extLst>
              <a:ext uri="{FF2B5EF4-FFF2-40B4-BE49-F238E27FC236}">
                <a16:creationId xmlns:a16="http://schemas.microsoft.com/office/drawing/2014/main" id="{E9E854E0-1173-3D6E-EF92-148D63159D54}"/>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3614505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97C5C-52AC-47EA-A346-07FBBB66AD20}"/>
              </a:ext>
            </a:extLst>
          </p:cNvPr>
          <p:cNvSpPr>
            <a:spLocks noGrp="1"/>
          </p:cNvSpPr>
          <p:nvPr>
            <p:ph type="title"/>
          </p:nvPr>
        </p:nvSpPr>
        <p:spPr>
          <a:xfrm>
            <a:off x="838200" y="1222463"/>
            <a:ext cx="10515600" cy="4413074"/>
          </a:xfrm>
        </p:spPr>
        <p:txBody>
          <a:bodyPr>
            <a:normAutofit/>
          </a:bodyPr>
          <a:lstStyle/>
          <a:p>
            <a:pPr algn="ctr"/>
            <a:r>
              <a:rPr lang="en-US" b="1" dirty="0"/>
              <a:t>Fourth Amendment</a:t>
            </a:r>
            <a:br>
              <a:rPr lang="en-US" b="1" dirty="0"/>
            </a:br>
            <a:r>
              <a:rPr lang="en-US" b="1" dirty="0"/>
              <a:t>Laws</a:t>
            </a:r>
            <a:br>
              <a:rPr lang="en-US" b="1" dirty="0"/>
            </a:br>
            <a:br>
              <a:rPr lang="en-US" dirty="0"/>
            </a:br>
            <a:endParaRPr lang="en-US" dirty="0"/>
          </a:p>
        </p:txBody>
      </p:sp>
      <p:sp>
        <p:nvSpPr>
          <p:cNvPr id="2" name="Date Placeholder 1">
            <a:extLst>
              <a:ext uri="{FF2B5EF4-FFF2-40B4-BE49-F238E27FC236}">
                <a16:creationId xmlns:a16="http://schemas.microsoft.com/office/drawing/2014/main" id="{A94C1939-4D33-9959-B4E2-8B60930DD8F8}"/>
              </a:ext>
            </a:extLst>
          </p:cNvPr>
          <p:cNvSpPr>
            <a:spLocks noGrp="1"/>
          </p:cNvSpPr>
          <p:nvPr>
            <p:ph type="dt" sz="half" idx="10"/>
          </p:nvPr>
        </p:nvSpPr>
        <p:spPr/>
        <p:txBody>
          <a:bodyPr/>
          <a:lstStyle/>
          <a:p>
            <a:r>
              <a:rPr lang="en-US"/>
              <a:t>July 2025</a:t>
            </a:r>
            <a:endParaRPr lang="en-US" dirty="0"/>
          </a:p>
        </p:txBody>
      </p:sp>
      <p:sp>
        <p:nvSpPr>
          <p:cNvPr id="3" name="Slide Number Placeholder 2">
            <a:extLst>
              <a:ext uri="{FF2B5EF4-FFF2-40B4-BE49-F238E27FC236}">
                <a16:creationId xmlns:a16="http://schemas.microsoft.com/office/drawing/2014/main" id="{CEBB1C1B-52E7-6744-DBBA-992004F9831C}"/>
              </a:ext>
            </a:extLst>
          </p:cNvPr>
          <p:cNvSpPr>
            <a:spLocks noGrp="1"/>
          </p:cNvSpPr>
          <p:nvPr>
            <p:ph type="sldNum" sz="quarter" idx="12"/>
          </p:nvPr>
        </p:nvSpPr>
        <p:spPr/>
        <p:txBody>
          <a:bodyPr/>
          <a:lstStyle/>
          <a:p>
            <a:fld id="{AE52999E-0903-48BA-8107-3D8890001D4F}" type="slidenum">
              <a:rPr lang="en-US" smtClean="0"/>
              <a:t>5</a:t>
            </a:fld>
            <a:endParaRPr lang="en-US"/>
          </a:p>
        </p:txBody>
      </p:sp>
    </p:spTree>
    <p:extLst>
      <p:ext uri="{BB962C8B-B14F-4D97-AF65-F5344CB8AC3E}">
        <p14:creationId xmlns:p14="http://schemas.microsoft.com/office/powerpoint/2010/main" val="29072814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200" y="2287010"/>
            <a:ext cx="10515600" cy="3843626"/>
          </a:xfrm>
        </p:spPr>
        <p:txBody>
          <a:bodyPr>
            <a:normAutofit lnSpcReduction="10000"/>
          </a:bodyPr>
          <a:lstStyle/>
          <a:p>
            <a:r>
              <a:rPr lang="en-US" sz="2400" i="1" dirty="0">
                <a:effectLst/>
                <a:latin typeface="Times New Roman" panose="02020603050405020304" pitchFamily="18" charset="0"/>
                <a:ea typeface="Calibri" panose="020F0502020204030204" pitchFamily="34" charset="0"/>
              </a:rPr>
              <a:t>While operating using an undercover operation, using </a:t>
            </a:r>
            <a:r>
              <a:rPr lang="en-US" sz="2400" i="1" u="sng" dirty="0">
                <a:effectLst/>
                <a:latin typeface="Times New Roman" panose="02020603050405020304" pitchFamily="18" charset="0"/>
                <a:ea typeface="Calibri" panose="020F0502020204030204" pitchFamily="34" charset="0"/>
              </a:rPr>
              <a:t>law enforcement tools</a:t>
            </a:r>
            <a:r>
              <a:rPr lang="en-US" sz="2400" i="1" dirty="0">
                <a:effectLst/>
                <a:latin typeface="Times New Roman" panose="02020603050405020304" pitchFamily="18" charset="0"/>
                <a:ea typeface="Calibri" panose="020F0502020204030204" pitchFamily="34" charset="0"/>
              </a:rPr>
              <a:t>, I saw an </a:t>
            </a:r>
            <a:r>
              <a:rPr lang="en-US" sz="2400" i="1" u="sng" dirty="0">
                <a:effectLst/>
                <a:latin typeface="Times New Roman" panose="02020603050405020304" pitchFamily="18" charset="0"/>
                <a:ea typeface="Calibri" panose="020F0502020204030204" pitchFamily="34" charset="0"/>
              </a:rPr>
              <a:t>IP address </a:t>
            </a:r>
            <a:r>
              <a:rPr lang="en-US" sz="2400" i="1" dirty="0">
                <a:effectLst/>
                <a:latin typeface="Times New Roman" panose="02020603050405020304" pitchFamily="18" charset="0"/>
                <a:ea typeface="Calibri" panose="020F0502020204030204" pitchFamily="34" charset="0"/>
              </a:rPr>
              <a:t>that had been </a:t>
            </a:r>
            <a:r>
              <a:rPr lang="en-US" sz="2400" i="1" u="sng" dirty="0">
                <a:effectLst/>
                <a:latin typeface="Times New Roman" panose="02020603050405020304" pitchFamily="18" charset="0"/>
                <a:ea typeface="Calibri" panose="020F0502020204030204" pitchFamily="34" charset="0"/>
              </a:rPr>
              <a:t>notified</a:t>
            </a:r>
            <a:r>
              <a:rPr lang="en-US" sz="2400" i="1" dirty="0">
                <a:effectLst/>
                <a:latin typeface="Times New Roman" panose="02020603050405020304" pitchFamily="18" charset="0"/>
                <a:ea typeface="Calibri" panose="020F0502020204030204" pitchFamily="34" charset="0"/>
              </a:rPr>
              <a:t> by our tools to have known or suspected child pornography on its system. </a:t>
            </a:r>
          </a:p>
          <a:p>
            <a:r>
              <a:rPr lang="en-US" sz="2400" i="1" dirty="0">
                <a:effectLst/>
                <a:latin typeface="Times New Roman" panose="02020603050405020304" pitchFamily="18" charset="0"/>
                <a:ea typeface="Calibri" panose="020F0502020204030204" pitchFamily="34" charset="0"/>
              </a:rPr>
              <a:t>I then </a:t>
            </a:r>
            <a:r>
              <a:rPr lang="en-US" sz="2400" i="1" u="sng" dirty="0">
                <a:effectLst/>
                <a:latin typeface="Times New Roman" panose="02020603050405020304" pitchFamily="18" charset="0"/>
                <a:ea typeface="Calibri" panose="020F0502020204030204" pitchFamily="34" charset="0"/>
              </a:rPr>
              <a:t>downloaded</a:t>
            </a:r>
            <a:r>
              <a:rPr lang="en-US" sz="2400" i="1" dirty="0">
                <a:effectLst/>
                <a:latin typeface="Times New Roman" panose="02020603050405020304" pitchFamily="18" charset="0"/>
                <a:ea typeface="Calibri" panose="020F0502020204030204" pitchFamily="34" charset="0"/>
              </a:rPr>
              <a:t> it, started a download with another program called </a:t>
            </a:r>
            <a:r>
              <a:rPr lang="en-US" sz="2400" i="1" u="sng" dirty="0">
                <a:effectLst/>
                <a:latin typeface="Times New Roman" panose="02020603050405020304" pitchFamily="18" charset="0"/>
                <a:ea typeface="Calibri" panose="020F0502020204030204" pitchFamily="34" charset="0"/>
              </a:rPr>
              <a:t>Shareaza LE.</a:t>
            </a:r>
            <a:r>
              <a:rPr lang="en-US" sz="2400" i="1" dirty="0">
                <a:effectLst/>
                <a:latin typeface="Times New Roman" panose="02020603050405020304" pitchFamily="18" charset="0"/>
                <a:ea typeface="Calibri" panose="020F0502020204030204" pitchFamily="34" charset="0"/>
              </a:rPr>
              <a:t>  It’s </a:t>
            </a:r>
            <a:r>
              <a:rPr lang="en-US" sz="2400" i="1" u="sng" dirty="0">
                <a:effectLst/>
                <a:latin typeface="Times New Roman" panose="02020603050405020304" pitchFamily="18" charset="0"/>
                <a:ea typeface="Calibri" panose="020F0502020204030204" pitchFamily="34" charset="0"/>
              </a:rPr>
              <a:t>only for law enforcement</a:t>
            </a:r>
            <a:r>
              <a:rPr lang="en-US" sz="2400" i="1" dirty="0">
                <a:effectLst/>
                <a:latin typeface="Times New Roman" panose="02020603050405020304" pitchFamily="18" charset="0"/>
                <a:ea typeface="Calibri" panose="020F0502020204030204" pitchFamily="34" charset="0"/>
              </a:rPr>
              <a:t>.  And I was able to get to the files once the investigation started.</a:t>
            </a:r>
          </a:p>
          <a:p>
            <a:r>
              <a:rPr lang="en-US" sz="2400" i="1" dirty="0">
                <a:effectLst/>
                <a:latin typeface="Times New Roman" panose="02020603050405020304" pitchFamily="18" charset="0"/>
                <a:ea typeface="Calibri" panose="020F0502020204030204" pitchFamily="34" charset="0"/>
              </a:rPr>
              <a:t>Once I was able to download those files, I utilized the </a:t>
            </a:r>
            <a:r>
              <a:rPr lang="en-US" sz="2400" i="1" u="sng" dirty="0">
                <a:effectLst/>
                <a:latin typeface="Times New Roman" panose="02020603050405020304" pitchFamily="18" charset="0"/>
                <a:ea typeface="Calibri" panose="020F0502020204030204" pitchFamily="34" charset="0"/>
              </a:rPr>
              <a:t>system</a:t>
            </a:r>
            <a:r>
              <a:rPr lang="en-US" sz="2400" i="1" dirty="0">
                <a:effectLst/>
                <a:latin typeface="Times New Roman" panose="02020603050405020304" pitchFamily="18" charset="0"/>
                <a:ea typeface="Calibri" panose="020F0502020204030204" pitchFamily="34" charset="0"/>
              </a:rPr>
              <a:t> to obtain records to </a:t>
            </a:r>
            <a:r>
              <a:rPr lang="en-US" sz="2400" i="1" u="sng" dirty="0">
                <a:effectLst/>
                <a:latin typeface="Times New Roman" panose="02020603050405020304" pitchFamily="18" charset="0"/>
                <a:ea typeface="Calibri" panose="020F0502020204030204" pitchFamily="34" charset="0"/>
              </a:rPr>
              <a:t>identify the subscriber to the IP address </a:t>
            </a:r>
            <a:r>
              <a:rPr lang="en-US" sz="2400" i="1" dirty="0">
                <a:effectLst/>
                <a:latin typeface="Times New Roman" panose="02020603050405020304" pitchFamily="18" charset="0"/>
                <a:ea typeface="Calibri" panose="020F0502020204030204" pitchFamily="34" charset="0"/>
              </a:rPr>
              <a:t>or the subscriber to the Internet service provider.</a:t>
            </a:r>
          </a:p>
          <a:p>
            <a:r>
              <a:rPr lang="en-US" sz="2400" i="1" dirty="0">
                <a:effectLst/>
                <a:latin typeface="Times New Roman" panose="02020603050405020304" pitchFamily="18" charset="0"/>
                <a:ea typeface="Calibri" panose="020F0502020204030204" pitchFamily="34" charset="0"/>
              </a:rPr>
              <a:t>I then contacted the </a:t>
            </a:r>
            <a:r>
              <a:rPr lang="en-US" sz="2400" i="1" u="sng" dirty="0">
                <a:effectLst/>
                <a:latin typeface="Times New Roman" panose="02020603050405020304" pitchFamily="18" charset="0"/>
                <a:ea typeface="Calibri" panose="020F0502020204030204" pitchFamily="34" charset="0"/>
              </a:rPr>
              <a:t>local jurisdiction </a:t>
            </a:r>
            <a:r>
              <a:rPr lang="en-US" sz="2400" i="1" dirty="0">
                <a:effectLst/>
                <a:latin typeface="Times New Roman" panose="02020603050405020304" pitchFamily="18" charset="0"/>
                <a:ea typeface="Calibri" panose="020F0502020204030204" pitchFamily="34" charset="0"/>
              </a:rPr>
              <a:t>that the Internet service provider had and coordinated from there.</a:t>
            </a:r>
            <a:endParaRPr lang="en-US" sz="24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A8ACE50-9EEF-498C-8F98-0E6EBB1503B9}"/>
              </a:ext>
            </a:extLst>
          </p:cNvPr>
          <p:cNvSpPr>
            <a:spLocks noGrp="1"/>
          </p:cNvSpPr>
          <p:nvPr>
            <p:ph type="sldNum" sz="quarter" idx="12"/>
          </p:nvPr>
        </p:nvSpPr>
        <p:spPr/>
        <p:txBody>
          <a:bodyPr/>
          <a:lstStyle/>
          <a:p>
            <a:fld id="{2A1FFA53-15E7-4F89-98B1-CA3EAA41DA9F}" type="slidenum">
              <a:rPr lang="en-US" smtClean="0"/>
              <a:t>50</a:t>
            </a:fld>
            <a:endParaRPr lang="en-US"/>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Scenario from Officer’s Testimony</a:t>
            </a:r>
            <a:endParaRPr lang="en-US" sz="2000" dirty="0"/>
          </a:p>
        </p:txBody>
      </p:sp>
      <p:sp>
        <p:nvSpPr>
          <p:cNvPr id="2" name="Date Placeholder 1">
            <a:extLst>
              <a:ext uri="{FF2B5EF4-FFF2-40B4-BE49-F238E27FC236}">
                <a16:creationId xmlns:a16="http://schemas.microsoft.com/office/drawing/2014/main" id="{B9621430-358A-59DB-4380-5C9A4501DA3C}"/>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397700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200" y="2364828"/>
            <a:ext cx="10515600" cy="4172606"/>
          </a:xfrm>
        </p:spPr>
        <p:txBody>
          <a:bodyPr>
            <a:normAutofit/>
          </a:bodyPr>
          <a:lstStyle/>
          <a:p>
            <a:pPr marL="228600" marR="228600" indent="0" algn="just">
              <a:spcBef>
                <a:spcPts val="0"/>
              </a:spcBef>
              <a:spcAft>
                <a:spcPts val="0"/>
              </a:spcAft>
              <a:buNone/>
            </a:pPr>
            <a:r>
              <a:rPr lang="en-US" sz="2400" b="1" i="1" dirty="0">
                <a:effectLst/>
                <a:latin typeface="Times New Roman" panose="02020603050405020304" pitchFamily="18" charset="0"/>
                <a:ea typeface="Calibri" panose="020F0502020204030204" pitchFamily="34" charset="0"/>
              </a:rPr>
              <a:t>Q:</a:t>
            </a:r>
            <a:r>
              <a:rPr lang="en-US" sz="2400" i="1" dirty="0">
                <a:effectLst/>
                <a:latin typeface="Times New Roman" panose="02020603050405020304" pitchFamily="18" charset="0"/>
                <a:ea typeface="Calibri" panose="020F0502020204030204" pitchFamily="34" charset="0"/>
              </a:rPr>
              <a:t> … </a:t>
            </a:r>
            <a:r>
              <a:rPr lang="en-US" sz="2400" i="1" dirty="0">
                <a:latin typeface="Times New Roman" panose="02020603050405020304" pitchFamily="18" charset="0"/>
                <a:ea typeface="Calibri" panose="020F0502020204030204" pitchFamily="34" charset="0"/>
              </a:rPr>
              <a:t>other than that </a:t>
            </a:r>
            <a:r>
              <a:rPr lang="en-US" sz="2400" i="1" u="sng" dirty="0">
                <a:latin typeface="Times New Roman" panose="02020603050405020304" pitchFamily="18" charset="0"/>
                <a:ea typeface="Calibri" panose="020F0502020204030204" pitchFamily="34" charset="0"/>
              </a:rPr>
              <a:t>automated computer database </a:t>
            </a:r>
            <a:r>
              <a:rPr lang="en-US" sz="2400" i="1" dirty="0">
                <a:latin typeface="Times New Roman" panose="02020603050405020304" pitchFamily="18" charset="0"/>
                <a:ea typeface="Calibri" panose="020F0502020204030204" pitchFamily="34" charset="0"/>
              </a:rPr>
              <a:t>that you described, … </a:t>
            </a:r>
            <a:r>
              <a:rPr lang="en-US" sz="2400" i="1" dirty="0">
                <a:effectLst/>
                <a:latin typeface="Times New Roman" panose="02020603050405020304" pitchFamily="18" charset="0"/>
                <a:ea typeface="Calibri" panose="020F0502020204030204" pitchFamily="34" charset="0"/>
              </a:rPr>
              <a:t>what brought your attention to that IP address?</a:t>
            </a:r>
            <a:endParaRPr lang="en-US" sz="2400" dirty="0">
              <a:effectLst/>
              <a:latin typeface="Times New Roman" panose="02020603050405020304" pitchFamily="18" charset="0"/>
              <a:ea typeface="Calibri" panose="020F0502020204030204" pitchFamily="34" charset="0"/>
            </a:endParaRPr>
          </a:p>
          <a:p>
            <a:pPr marL="228600" marR="228600" indent="0" algn="just">
              <a:spcBef>
                <a:spcPts val="0"/>
              </a:spcBef>
              <a:spcAft>
                <a:spcPts val="0"/>
              </a:spcAft>
              <a:buNone/>
            </a:pPr>
            <a:r>
              <a:rPr lang="en-US" sz="2400" b="1" i="1" dirty="0">
                <a:effectLst/>
                <a:latin typeface="Times New Roman" panose="02020603050405020304" pitchFamily="18" charset="0"/>
                <a:ea typeface="Calibri" panose="020F0502020204030204" pitchFamily="34" charset="0"/>
              </a:rPr>
              <a:t>A:</a:t>
            </a:r>
            <a:r>
              <a:rPr lang="en-US" sz="2400" i="1" dirty="0">
                <a:effectLst/>
                <a:latin typeface="Times New Roman" panose="02020603050405020304" pitchFamily="18" charset="0"/>
                <a:ea typeface="Calibri" panose="020F0502020204030204" pitchFamily="34" charset="0"/>
              </a:rPr>
              <a:t> … the IP address was seen with known or suspected child pornography</a:t>
            </a:r>
          </a:p>
          <a:p>
            <a:pPr marL="228600" marR="228600" indent="0" algn="just">
              <a:spcBef>
                <a:spcPts val="0"/>
              </a:spcBef>
              <a:spcAft>
                <a:spcPts val="0"/>
              </a:spcAft>
              <a:buNone/>
            </a:pPr>
            <a:r>
              <a:rPr lang="en-US" sz="2400" b="1" i="1" dirty="0">
                <a:effectLst/>
                <a:latin typeface="Times New Roman" panose="02020603050405020304" pitchFamily="18" charset="0"/>
                <a:ea typeface="Calibri" panose="020F0502020204030204" pitchFamily="34" charset="0"/>
              </a:rPr>
              <a:t>Q: </a:t>
            </a:r>
            <a:r>
              <a:rPr lang="en-US" sz="2400" i="1" dirty="0">
                <a:effectLst/>
                <a:latin typeface="Times New Roman" panose="02020603050405020304" pitchFamily="18" charset="0"/>
                <a:ea typeface="Calibri" panose="020F0502020204030204" pitchFamily="34" charset="0"/>
              </a:rPr>
              <a:t>By whom?</a:t>
            </a:r>
          </a:p>
          <a:p>
            <a:pPr marL="228600" marR="228600" indent="0" algn="just">
              <a:spcBef>
                <a:spcPts val="0"/>
              </a:spcBef>
              <a:spcAft>
                <a:spcPts val="0"/>
              </a:spcAft>
              <a:buNone/>
            </a:pPr>
            <a:r>
              <a:rPr lang="en-US" sz="2400" b="1" i="1" dirty="0">
                <a:effectLst/>
                <a:latin typeface="Times New Roman" panose="02020603050405020304" pitchFamily="18" charset="0"/>
                <a:ea typeface="Calibri" panose="020F0502020204030204" pitchFamily="34" charset="0"/>
              </a:rPr>
              <a:t>A: </a:t>
            </a:r>
            <a:r>
              <a:rPr lang="en-US" sz="2400" i="1" dirty="0">
                <a:effectLst/>
                <a:latin typeface="Times New Roman" panose="02020603050405020304" pitchFamily="18" charset="0"/>
                <a:ea typeface="Calibri" panose="020F0502020204030204" pitchFamily="34" charset="0"/>
              </a:rPr>
              <a:t>By </a:t>
            </a:r>
            <a:r>
              <a:rPr lang="en-US" sz="2400" i="1" u="sng" dirty="0">
                <a:effectLst/>
                <a:latin typeface="Times New Roman" panose="02020603050405020304" pitchFamily="18" charset="0"/>
                <a:ea typeface="Calibri" panose="020F0502020204030204" pitchFamily="34" charset="0"/>
              </a:rPr>
              <a:t>the database</a:t>
            </a:r>
            <a:r>
              <a:rPr lang="en-US" sz="2400" i="1" dirty="0">
                <a:effectLst/>
                <a:latin typeface="Times New Roman" panose="02020603050405020304" pitchFamily="18" charset="0"/>
                <a:ea typeface="Calibri" panose="020F0502020204030204" pitchFamily="34" charset="0"/>
              </a:rPr>
              <a:t> that we use.</a:t>
            </a:r>
          </a:p>
          <a:p>
            <a:pPr marL="228600" marR="228600" indent="0" algn="just">
              <a:spcBef>
                <a:spcPts val="0"/>
              </a:spcBef>
              <a:spcAft>
                <a:spcPts val="0"/>
              </a:spcAft>
              <a:buNone/>
            </a:pPr>
            <a:endParaRPr lang="en-US" sz="2400" b="1" i="1" dirty="0">
              <a:effectLst/>
              <a:latin typeface="Times New Roman" panose="02020603050405020304" pitchFamily="18" charset="0"/>
              <a:ea typeface="Calibri" panose="020F0502020204030204" pitchFamily="34" charset="0"/>
            </a:endParaRPr>
          </a:p>
          <a:p>
            <a:pPr marL="228600" marR="228600" indent="0">
              <a:spcBef>
                <a:spcPts val="0"/>
              </a:spcBef>
              <a:spcAft>
                <a:spcPts val="0"/>
              </a:spcAft>
              <a:buNone/>
            </a:pPr>
            <a:r>
              <a:rPr lang="en-US" sz="2400" b="1" i="1" dirty="0">
                <a:effectLst/>
                <a:latin typeface="Times New Roman" panose="02020603050405020304" pitchFamily="18" charset="0"/>
                <a:ea typeface="Calibri" panose="020F0502020204030204" pitchFamily="34" charset="0"/>
              </a:rPr>
              <a:t>Q:</a:t>
            </a:r>
            <a:r>
              <a:rPr lang="en-US" sz="2400" i="1" dirty="0">
                <a:effectLst/>
                <a:latin typeface="Times New Roman" panose="02020603050405020304" pitchFamily="18" charset="0"/>
                <a:ea typeface="Calibri" panose="020F0502020204030204" pitchFamily="34" charset="0"/>
              </a:rPr>
              <a:t> And How did you know the files that you encountered were related to child exploitation?</a:t>
            </a:r>
            <a:endParaRPr lang="en-US" sz="2400" dirty="0">
              <a:effectLst/>
              <a:latin typeface="Times New Roman" panose="02020603050405020304" pitchFamily="18" charset="0"/>
              <a:ea typeface="Calibri" panose="020F0502020204030204" pitchFamily="34" charset="0"/>
            </a:endParaRPr>
          </a:p>
          <a:p>
            <a:pPr marL="228600" marR="228600" indent="0">
              <a:spcBef>
                <a:spcPts val="0"/>
              </a:spcBef>
              <a:spcAft>
                <a:spcPts val="0"/>
              </a:spcAft>
              <a:buNone/>
            </a:pPr>
            <a:r>
              <a:rPr lang="en-US" sz="2400" b="1" i="1" dirty="0">
                <a:effectLst/>
                <a:latin typeface="Times New Roman" panose="02020603050405020304" pitchFamily="18" charset="0"/>
                <a:ea typeface="Calibri" panose="020F0502020204030204" pitchFamily="34" charset="0"/>
              </a:rPr>
              <a:t>A:</a:t>
            </a:r>
            <a:r>
              <a:rPr lang="en-US" sz="2400" i="1" dirty="0">
                <a:effectLst/>
                <a:latin typeface="Times New Roman" panose="02020603050405020304" pitchFamily="18" charset="0"/>
                <a:ea typeface="Calibri" panose="020F0502020204030204" pitchFamily="34" charset="0"/>
              </a:rPr>
              <a:t> With the names that attached to them, along with we had similar files of the same in our core system. </a:t>
            </a:r>
            <a:endParaRPr lang="en-US" sz="2400" dirty="0">
              <a:effectLst/>
              <a:latin typeface="Times New Roman" panose="02020603050405020304" pitchFamily="18" charset="0"/>
              <a:ea typeface="Calibri" panose="020F0502020204030204" pitchFamily="34" charset="0"/>
            </a:endParaRPr>
          </a:p>
          <a:p>
            <a:pPr marL="228600" marR="228600" indent="0" algn="just">
              <a:spcBef>
                <a:spcPts val="0"/>
              </a:spcBef>
              <a:spcAft>
                <a:spcPts val="0"/>
              </a:spcAft>
              <a:buNone/>
            </a:pPr>
            <a:endParaRPr lang="en-US" sz="2400" i="1" dirty="0">
              <a:effectLst/>
              <a:latin typeface="Times New Roman" panose="02020603050405020304" pitchFamily="18" charset="0"/>
              <a:ea typeface="Calibri" panose="020F0502020204030204" pitchFamily="34" charset="0"/>
            </a:endParaRPr>
          </a:p>
          <a:p>
            <a:pPr marL="228600" marR="228600" indent="0" algn="just">
              <a:spcBef>
                <a:spcPts val="0"/>
              </a:spcBef>
              <a:spcAft>
                <a:spcPts val="0"/>
              </a:spcAft>
              <a:buNone/>
            </a:pPr>
            <a:endParaRPr lang="en-US" sz="24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A8ACE50-9EEF-498C-8F98-0E6EBB1503B9}"/>
              </a:ext>
            </a:extLst>
          </p:cNvPr>
          <p:cNvSpPr>
            <a:spLocks noGrp="1"/>
          </p:cNvSpPr>
          <p:nvPr>
            <p:ph type="sldNum" sz="quarter" idx="12"/>
          </p:nvPr>
        </p:nvSpPr>
        <p:spPr/>
        <p:txBody>
          <a:bodyPr/>
          <a:lstStyle/>
          <a:p>
            <a:fld id="{2A1FFA53-15E7-4F89-98B1-CA3EAA41DA9F}" type="slidenum">
              <a:rPr lang="en-US" smtClean="0"/>
              <a:t>51</a:t>
            </a:fld>
            <a:endParaRPr lang="en-US"/>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Questioning the Officer</a:t>
            </a:r>
          </a:p>
        </p:txBody>
      </p:sp>
      <p:sp>
        <p:nvSpPr>
          <p:cNvPr id="2" name="Date Placeholder 1">
            <a:extLst>
              <a:ext uri="{FF2B5EF4-FFF2-40B4-BE49-F238E27FC236}">
                <a16:creationId xmlns:a16="http://schemas.microsoft.com/office/drawing/2014/main" id="{7AF6825E-3968-F02D-A1C5-B4872B1D5D50}"/>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2952935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200" y="2406869"/>
            <a:ext cx="10515600" cy="4130565"/>
          </a:xfrm>
        </p:spPr>
        <p:txBody>
          <a:bodyPr>
            <a:normAutofit/>
          </a:bodyPr>
          <a:lstStyle/>
          <a:p>
            <a:pPr marL="228600" marR="228600" indent="0" algn="just">
              <a:spcBef>
                <a:spcPts val="0"/>
              </a:spcBef>
              <a:spcAft>
                <a:spcPts val="0"/>
              </a:spcAft>
              <a:buNone/>
            </a:pPr>
            <a:r>
              <a:rPr lang="en-US" sz="2400" b="1" i="1" dirty="0">
                <a:effectLst/>
                <a:latin typeface="Times New Roman" panose="02020603050405020304" pitchFamily="18" charset="0"/>
                <a:ea typeface="Calibri" panose="020F0502020204030204" pitchFamily="34" charset="0"/>
              </a:rPr>
              <a:t>Q:</a:t>
            </a:r>
            <a:r>
              <a:rPr lang="en-US" sz="2400" i="1" dirty="0">
                <a:effectLst/>
                <a:latin typeface="Times New Roman" panose="02020603050405020304" pitchFamily="18" charset="0"/>
                <a:ea typeface="Calibri" panose="020F0502020204030204" pitchFamily="34" charset="0"/>
              </a:rPr>
              <a:t> And so </a:t>
            </a:r>
            <a:r>
              <a:rPr lang="en-US" sz="2400" i="1" u="sng" dirty="0">
                <a:effectLst/>
                <a:latin typeface="Times New Roman" panose="02020603050405020304" pitchFamily="18" charset="0"/>
                <a:ea typeface="Calibri" panose="020F0502020204030204" pitchFamily="34" charset="0"/>
              </a:rPr>
              <a:t>prior to getting the search warrant</a:t>
            </a:r>
            <a:r>
              <a:rPr lang="en-US" sz="2400" i="1" dirty="0">
                <a:effectLst/>
                <a:latin typeface="Times New Roman" panose="02020603050405020304" pitchFamily="18" charset="0"/>
                <a:ea typeface="Calibri" panose="020F0502020204030204" pitchFamily="34" charset="0"/>
              </a:rPr>
              <a:t>, you had a partial </a:t>
            </a:r>
            <a:r>
              <a:rPr lang="en-US" sz="2400" i="1" u="sng" dirty="0">
                <a:effectLst/>
                <a:latin typeface="Times New Roman" panose="02020603050405020304" pitchFamily="18" charset="0"/>
                <a:ea typeface="Calibri" panose="020F0502020204030204" pitchFamily="34" charset="0"/>
              </a:rPr>
              <a:t>download</a:t>
            </a:r>
            <a:r>
              <a:rPr lang="en-US" sz="2400" i="1" dirty="0">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a:p>
            <a:pPr marL="228600" marR="228600" indent="0" algn="just">
              <a:spcBef>
                <a:spcPts val="0"/>
              </a:spcBef>
              <a:spcAft>
                <a:spcPts val="0"/>
              </a:spcAft>
              <a:buNone/>
            </a:pPr>
            <a:r>
              <a:rPr lang="en-US" sz="2400" b="1" i="1" dirty="0">
                <a:effectLst/>
                <a:latin typeface="Times New Roman" panose="02020603050405020304" pitchFamily="18" charset="0"/>
                <a:ea typeface="Calibri" panose="020F0502020204030204" pitchFamily="34" charset="0"/>
              </a:rPr>
              <a:t>A:</a:t>
            </a:r>
            <a:r>
              <a:rPr lang="en-US" sz="2400" i="1" dirty="0">
                <a:effectLst/>
                <a:latin typeface="Times New Roman" panose="02020603050405020304" pitchFamily="18" charset="0"/>
                <a:ea typeface="Calibri" panose="020F0502020204030204" pitchFamily="34" charset="0"/>
              </a:rPr>
              <a:t> Yes ma’am</a:t>
            </a:r>
            <a:endParaRPr lang="en-US" sz="2400" dirty="0">
              <a:effectLst/>
              <a:latin typeface="Times New Roman" panose="02020603050405020304" pitchFamily="18" charset="0"/>
              <a:ea typeface="Calibri" panose="020F0502020204030204" pitchFamily="34" charset="0"/>
            </a:endParaRPr>
          </a:p>
          <a:p>
            <a:pPr marL="228600" marR="228600" indent="0" algn="just">
              <a:spcBef>
                <a:spcPts val="0"/>
              </a:spcBef>
              <a:spcAft>
                <a:spcPts val="0"/>
              </a:spcAft>
              <a:buNone/>
            </a:pPr>
            <a:r>
              <a:rPr lang="en-US" sz="2400" b="1" i="1" dirty="0">
                <a:effectLst/>
                <a:latin typeface="Times New Roman" panose="02020603050405020304" pitchFamily="18" charset="0"/>
                <a:ea typeface="Calibri" panose="020F0502020204030204" pitchFamily="34" charset="0"/>
              </a:rPr>
              <a:t>Q:</a:t>
            </a:r>
            <a:r>
              <a:rPr lang="en-US" sz="2400" i="1" dirty="0">
                <a:effectLst/>
                <a:latin typeface="Times New Roman" panose="02020603050405020304" pitchFamily="18" charset="0"/>
                <a:ea typeface="Calibri" panose="020F0502020204030204" pitchFamily="34" charset="0"/>
              </a:rPr>
              <a:t>  – from this </a:t>
            </a:r>
            <a:r>
              <a:rPr lang="en-US" sz="2400" i="1" u="sng" dirty="0">
                <a:effectLst/>
                <a:latin typeface="Times New Roman" panose="02020603050405020304" pitchFamily="18" charset="0"/>
                <a:ea typeface="Calibri" panose="020F0502020204030204" pitchFamily="34" charset="0"/>
              </a:rPr>
              <a:t>IP address</a:t>
            </a:r>
            <a:r>
              <a:rPr lang="en-US" sz="2400" i="1" dirty="0">
                <a:effectLst/>
                <a:latin typeface="Times New Roman" panose="02020603050405020304" pitchFamily="18" charset="0"/>
                <a:ea typeface="Calibri" panose="020F0502020204030204" pitchFamily="34" charset="0"/>
              </a:rPr>
              <a:t>? </a:t>
            </a:r>
            <a:endParaRPr lang="en-US" sz="2400" dirty="0">
              <a:effectLst/>
              <a:latin typeface="Times New Roman" panose="02020603050405020304" pitchFamily="18" charset="0"/>
              <a:ea typeface="Calibri" panose="020F0502020204030204" pitchFamily="34" charset="0"/>
            </a:endParaRPr>
          </a:p>
          <a:p>
            <a:pPr marL="228600" marR="228600" indent="0" algn="just">
              <a:spcBef>
                <a:spcPts val="0"/>
              </a:spcBef>
              <a:spcAft>
                <a:spcPts val="0"/>
              </a:spcAft>
              <a:buNone/>
            </a:pPr>
            <a:r>
              <a:rPr lang="en-US" sz="2400" b="1" i="1" dirty="0">
                <a:effectLst/>
                <a:latin typeface="Times New Roman" panose="02020603050405020304" pitchFamily="18" charset="0"/>
                <a:ea typeface="Calibri" panose="020F0502020204030204" pitchFamily="34" charset="0"/>
              </a:rPr>
              <a:t>A:</a:t>
            </a:r>
            <a:r>
              <a:rPr lang="en-US" sz="2400" i="1" dirty="0">
                <a:effectLst/>
                <a:latin typeface="Times New Roman" panose="02020603050405020304" pitchFamily="18" charset="0"/>
                <a:ea typeface="Calibri" panose="020F0502020204030204" pitchFamily="34" charset="0"/>
              </a:rPr>
              <a:t> Yes ma’am </a:t>
            </a:r>
          </a:p>
          <a:p>
            <a:pPr marL="228600" marR="228600" indent="0" algn="just">
              <a:spcBef>
                <a:spcPts val="0"/>
              </a:spcBef>
              <a:spcAft>
                <a:spcPts val="0"/>
              </a:spcAft>
              <a:buNone/>
            </a:pPr>
            <a:endParaRPr lang="en-US" sz="2400" i="1" dirty="0">
              <a:effectLst/>
              <a:latin typeface="Times New Roman" panose="02020603050405020304" pitchFamily="18" charset="0"/>
              <a:ea typeface="Calibri" panose="020F0502020204030204" pitchFamily="34" charset="0"/>
            </a:endParaRPr>
          </a:p>
          <a:p>
            <a:pPr marL="228600" marR="228600" indent="0" algn="just">
              <a:spcBef>
                <a:spcPts val="0"/>
              </a:spcBef>
              <a:spcAft>
                <a:spcPts val="0"/>
              </a:spcAft>
              <a:buNone/>
            </a:pPr>
            <a:r>
              <a:rPr lang="en-US" sz="2400" b="1" i="1" dirty="0">
                <a:effectLst/>
                <a:latin typeface="Times New Roman" panose="02020603050405020304" pitchFamily="18" charset="0"/>
                <a:ea typeface="Calibri" panose="020F0502020204030204" pitchFamily="34" charset="0"/>
              </a:rPr>
              <a:t>Q:</a:t>
            </a:r>
            <a:r>
              <a:rPr lang="en-US" sz="2400" i="1" dirty="0">
                <a:effectLst/>
                <a:latin typeface="Times New Roman" panose="02020603050405020304" pitchFamily="18" charset="0"/>
                <a:ea typeface="Calibri" panose="020F0502020204030204" pitchFamily="34" charset="0"/>
              </a:rPr>
              <a:t> ... when did the download of the two complete files occur?</a:t>
            </a:r>
            <a:endParaRPr lang="en-US" sz="2400" dirty="0">
              <a:effectLst/>
              <a:latin typeface="Times New Roman" panose="02020603050405020304" pitchFamily="18" charset="0"/>
              <a:ea typeface="Calibri" panose="020F0502020204030204" pitchFamily="34" charset="0"/>
            </a:endParaRPr>
          </a:p>
          <a:p>
            <a:pPr marL="228600" marR="228600" indent="0" algn="just">
              <a:spcBef>
                <a:spcPts val="0"/>
              </a:spcBef>
              <a:spcAft>
                <a:spcPts val="0"/>
              </a:spcAft>
              <a:buNone/>
            </a:pPr>
            <a:r>
              <a:rPr lang="en-US" sz="2400" b="1" i="1" dirty="0">
                <a:effectLst/>
                <a:latin typeface="Times New Roman" panose="02020603050405020304" pitchFamily="18" charset="0"/>
                <a:ea typeface="Calibri" panose="020F0502020204030204" pitchFamily="34" charset="0"/>
              </a:rPr>
              <a:t>… </a:t>
            </a:r>
            <a:r>
              <a:rPr lang="en-US" sz="2400" i="1" dirty="0">
                <a:effectLst/>
                <a:latin typeface="Times New Roman" panose="02020603050405020304" pitchFamily="18" charset="0"/>
                <a:ea typeface="Calibri" panose="020F0502020204030204" pitchFamily="34" charset="0"/>
              </a:rPr>
              <a:t>Was it before or after the </a:t>
            </a:r>
            <a:r>
              <a:rPr lang="en-US" sz="2400" i="1" u="sng" dirty="0">
                <a:effectLst/>
                <a:latin typeface="Times New Roman" panose="02020603050405020304" pitchFamily="18" charset="0"/>
                <a:ea typeface="Calibri" panose="020F0502020204030204" pitchFamily="34" charset="0"/>
              </a:rPr>
              <a:t>execution of the search warrant</a:t>
            </a:r>
            <a:r>
              <a:rPr lang="en-US" sz="2400" i="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marL="228600" marR="228600" indent="0" algn="just">
              <a:spcBef>
                <a:spcPts val="0"/>
              </a:spcBef>
              <a:spcAft>
                <a:spcPts val="0"/>
              </a:spcAft>
              <a:buNone/>
            </a:pPr>
            <a:r>
              <a:rPr lang="en-US" sz="2400" b="1" i="1" dirty="0">
                <a:effectLst/>
                <a:latin typeface="Times New Roman" panose="02020603050405020304" pitchFamily="18" charset="0"/>
                <a:ea typeface="Calibri" panose="020F0502020204030204" pitchFamily="34" charset="0"/>
              </a:rPr>
              <a:t>A:</a:t>
            </a:r>
            <a:r>
              <a:rPr lang="en-US" sz="2400" i="1" dirty="0">
                <a:effectLst/>
                <a:latin typeface="Times New Roman" panose="02020603050405020304" pitchFamily="18" charset="0"/>
                <a:ea typeface="Calibri" panose="020F0502020204030204" pitchFamily="34" charset="0"/>
              </a:rPr>
              <a:t> </a:t>
            </a:r>
            <a:r>
              <a:rPr lang="en-US" sz="2400" b="1" i="1" u="sng" dirty="0">
                <a:effectLst/>
                <a:latin typeface="Times New Roman" panose="02020603050405020304" pitchFamily="18" charset="0"/>
                <a:ea typeface="Calibri" panose="020F0502020204030204" pitchFamily="34" charset="0"/>
              </a:rPr>
              <a:t>It was before</a:t>
            </a:r>
            <a:r>
              <a:rPr lang="en-US" sz="2400" i="1" dirty="0">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marL="228600" marR="228600" indent="0" algn="just">
              <a:spcBef>
                <a:spcPts val="0"/>
              </a:spcBef>
              <a:spcAft>
                <a:spcPts val="0"/>
              </a:spcAft>
              <a:buNone/>
            </a:pPr>
            <a:endParaRPr lang="en-US" sz="2400" dirty="0">
              <a:effectLst/>
              <a:latin typeface="Times New Roman" panose="02020603050405020304" pitchFamily="18" charset="0"/>
              <a:ea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EA8ACE50-9EEF-498C-8F98-0E6EBB1503B9}"/>
              </a:ext>
            </a:extLst>
          </p:cNvPr>
          <p:cNvSpPr>
            <a:spLocks noGrp="1"/>
          </p:cNvSpPr>
          <p:nvPr>
            <p:ph type="sldNum" sz="quarter" idx="12"/>
          </p:nvPr>
        </p:nvSpPr>
        <p:spPr/>
        <p:txBody>
          <a:bodyPr/>
          <a:lstStyle/>
          <a:p>
            <a:fld id="{2A1FFA53-15E7-4F89-98B1-CA3EAA41DA9F}" type="slidenum">
              <a:rPr lang="en-US" smtClean="0"/>
              <a:t>52</a:t>
            </a:fld>
            <a:endParaRPr lang="en-US"/>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Questioning the Officer, cont.</a:t>
            </a:r>
          </a:p>
        </p:txBody>
      </p:sp>
      <p:sp>
        <p:nvSpPr>
          <p:cNvPr id="2" name="Date Placeholder 1">
            <a:extLst>
              <a:ext uri="{FF2B5EF4-FFF2-40B4-BE49-F238E27FC236}">
                <a16:creationId xmlns:a16="http://schemas.microsoft.com/office/drawing/2014/main" id="{8A77A313-6C12-62F4-0A54-7DB96D21ADFE}"/>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2503288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200" y="2061296"/>
            <a:ext cx="10515600" cy="4344556"/>
          </a:xfrm>
        </p:spPr>
        <p:txBody>
          <a:bodyPr>
            <a:normAutofit/>
          </a:bodyPr>
          <a:lstStyle/>
          <a:p>
            <a:r>
              <a:rPr lang="en-US" dirty="0"/>
              <a:t>Where did the IP address come from?</a:t>
            </a:r>
          </a:p>
          <a:p>
            <a:r>
              <a:rPr lang="en-US" dirty="0"/>
              <a:t>Why was this IP address selected for notification?</a:t>
            </a:r>
          </a:p>
          <a:p>
            <a:r>
              <a:rPr lang="en-US" dirty="0"/>
              <a:t>How did the officer “</a:t>
            </a:r>
            <a:r>
              <a:rPr lang="en-US" i="1" dirty="0"/>
              <a:t>access</a:t>
            </a:r>
            <a:r>
              <a:rPr lang="en-US" dirty="0"/>
              <a:t>” a password-protected computer?</a:t>
            </a:r>
          </a:p>
          <a:p>
            <a:r>
              <a:rPr lang="en-US" dirty="0"/>
              <a:t>How did the officer “</a:t>
            </a:r>
            <a:r>
              <a:rPr lang="en-US" i="1" dirty="0"/>
              <a:t>download</a:t>
            </a:r>
            <a:r>
              <a:rPr lang="en-US" dirty="0"/>
              <a:t>” files from the computer?</a:t>
            </a:r>
          </a:p>
          <a:p>
            <a:r>
              <a:rPr lang="en-US" dirty="0"/>
              <a:t>What “</a:t>
            </a:r>
            <a:r>
              <a:rPr lang="en-US" i="1" dirty="0"/>
              <a:t>system</a:t>
            </a:r>
            <a:r>
              <a:rPr lang="en-US" dirty="0"/>
              <a:t>” did the officer use to identify the suspect?</a:t>
            </a:r>
          </a:p>
          <a:p>
            <a:r>
              <a:rPr lang="en-US" dirty="0"/>
              <a:t>How did the officer figure out which jurisdiction was “</a:t>
            </a:r>
            <a:r>
              <a:rPr lang="en-US" i="1" dirty="0"/>
              <a:t>local</a:t>
            </a:r>
            <a:r>
              <a:rPr lang="en-US" dirty="0"/>
              <a:t>”?</a:t>
            </a:r>
          </a:p>
          <a:p>
            <a:endParaRPr lang="en-US" dirty="0"/>
          </a:p>
          <a:p>
            <a:pPr marL="0" indent="0" algn="ctr">
              <a:buNone/>
            </a:pPr>
            <a:r>
              <a:rPr lang="en-US" sz="3200" b="1" dirty="0"/>
              <a:t>Where are the warrants?</a:t>
            </a:r>
          </a:p>
          <a:p>
            <a:endParaRPr lang="en-US" dirty="0"/>
          </a:p>
          <a:p>
            <a:endParaRPr lang="en-US" dirty="0"/>
          </a:p>
        </p:txBody>
      </p:sp>
      <p:sp>
        <p:nvSpPr>
          <p:cNvPr id="4" name="Slide Number Placeholder 3">
            <a:extLst>
              <a:ext uri="{FF2B5EF4-FFF2-40B4-BE49-F238E27FC236}">
                <a16:creationId xmlns:a16="http://schemas.microsoft.com/office/drawing/2014/main" id="{EA8ACE50-9EEF-498C-8F98-0E6EBB1503B9}"/>
              </a:ext>
            </a:extLst>
          </p:cNvPr>
          <p:cNvSpPr>
            <a:spLocks noGrp="1"/>
          </p:cNvSpPr>
          <p:nvPr>
            <p:ph type="sldNum" sz="quarter" idx="12"/>
          </p:nvPr>
        </p:nvSpPr>
        <p:spPr/>
        <p:txBody>
          <a:bodyPr/>
          <a:lstStyle/>
          <a:p>
            <a:fld id="{2A1FFA53-15E7-4F89-98B1-CA3EAA41DA9F}" type="slidenum">
              <a:rPr lang="en-US" smtClean="0"/>
              <a:t>53</a:t>
            </a:fld>
            <a:endParaRPr lang="en-US"/>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Scenario Questions</a:t>
            </a:r>
          </a:p>
        </p:txBody>
      </p:sp>
      <p:sp>
        <p:nvSpPr>
          <p:cNvPr id="2" name="Date Placeholder 1">
            <a:extLst>
              <a:ext uri="{FF2B5EF4-FFF2-40B4-BE49-F238E27FC236}">
                <a16:creationId xmlns:a16="http://schemas.microsoft.com/office/drawing/2014/main" id="{E6EB2C5B-BBD0-2913-8D33-B71F208659C8}"/>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2049222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199" y="2490536"/>
            <a:ext cx="10627895" cy="3865814"/>
          </a:xfrm>
        </p:spPr>
        <p:txBody>
          <a:bodyPr>
            <a:normAutofit fontScale="92500" lnSpcReduction="10000"/>
          </a:bodyPr>
          <a:lstStyle/>
          <a:p>
            <a:r>
              <a:rPr lang="en-US" dirty="0"/>
              <a:t>ICAC has a database inventorying content downloaded to private computers at IP addresses</a:t>
            </a:r>
          </a:p>
          <a:p>
            <a:r>
              <a:rPr lang="en-US" dirty="0"/>
              <a:t>“</a:t>
            </a:r>
            <a:r>
              <a:rPr lang="en-US" i="1" dirty="0"/>
              <a:t>Access</a:t>
            </a:r>
            <a:r>
              <a:rPr lang="en-US" dirty="0"/>
              <a:t>” means break in.</a:t>
            </a:r>
          </a:p>
          <a:p>
            <a:r>
              <a:rPr lang="en-US" dirty="0"/>
              <a:t>“</a:t>
            </a:r>
            <a:r>
              <a:rPr lang="en-US" i="1" dirty="0"/>
              <a:t>Download</a:t>
            </a:r>
            <a:r>
              <a:rPr lang="en-US" dirty="0"/>
              <a:t>” means steal a copy.</a:t>
            </a:r>
          </a:p>
          <a:p>
            <a:r>
              <a:rPr lang="en-US" i="1" dirty="0"/>
              <a:t>“Core System</a:t>
            </a:r>
            <a:r>
              <a:rPr lang="en-US" dirty="0"/>
              <a:t>” includes a LE-only library of child porn with hash codes</a:t>
            </a:r>
          </a:p>
          <a:p>
            <a:r>
              <a:rPr lang="en-US" dirty="0"/>
              <a:t>“</a:t>
            </a:r>
            <a:r>
              <a:rPr lang="en-US" i="1" dirty="0"/>
              <a:t>Core</a:t>
            </a:r>
            <a:r>
              <a:rPr lang="en-US" dirty="0"/>
              <a:t> </a:t>
            </a:r>
            <a:r>
              <a:rPr lang="en-US" i="1" dirty="0"/>
              <a:t>System</a:t>
            </a:r>
            <a:r>
              <a:rPr lang="en-US" dirty="0"/>
              <a:t>” means submit administrative subpoenas </a:t>
            </a:r>
          </a:p>
          <a:p>
            <a:pPr marL="0" indent="0">
              <a:buNone/>
            </a:pPr>
            <a:r>
              <a:rPr lang="en-US" dirty="0"/>
              <a:t>	based on illegally obtained data vs. getting a warrant</a:t>
            </a:r>
          </a:p>
          <a:p>
            <a:r>
              <a:rPr lang="en-US" dirty="0"/>
              <a:t>“</a:t>
            </a:r>
            <a:r>
              <a:rPr lang="en-US" i="1" dirty="0"/>
              <a:t>Local jurisdiction</a:t>
            </a:r>
            <a:r>
              <a:rPr lang="en-US" dirty="0"/>
              <a:t>” means he geo-located the suspect to a locality</a:t>
            </a:r>
          </a:p>
          <a:p>
            <a:r>
              <a:rPr lang="en-US" dirty="0"/>
              <a:t>“</a:t>
            </a:r>
            <a:r>
              <a:rPr lang="en-US" i="1" dirty="0"/>
              <a:t>Law enforcement only</a:t>
            </a:r>
            <a:r>
              <a:rPr lang="en-US" dirty="0"/>
              <a:t>” means </a:t>
            </a:r>
            <a:r>
              <a:rPr lang="en-US" b="1" u="sng" dirty="0"/>
              <a:t>not publicly available</a:t>
            </a:r>
            <a:r>
              <a:rPr lang="en-US" dirty="0"/>
              <a:t>.</a:t>
            </a:r>
          </a:p>
          <a:p>
            <a:endParaRPr lang="en-US" dirty="0"/>
          </a:p>
          <a:p>
            <a:endParaRPr lang="en-US" dirty="0"/>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EA8ACE50-9EEF-498C-8F98-0E6EBB1503B9}"/>
              </a:ext>
            </a:extLst>
          </p:cNvPr>
          <p:cNvSpPr>
            <a:spLocks noGrp="1"/>
          </p:cNvSpPr>
          <p:nvPr>
            <p:ph type="sldNum" sz="quarter" idx="12"/>
          </p:nvPr>
        </p:nvSpPr>
        <p:spPr/>
        <p:txBody>
          <a:bodyPr/>
          <a:lstStyle/>
          <a:p>
            <a:fld id="{2A1FFA53-15E7-4F89-98B1-CA3EAA41DA9F}" type="slidenum">
              <a:rPr lang="en-US" smtClean="0"/>
              <a:t>54</a:t>
            </a:fld>
            <a:endParaRPr lang="en-US"/>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Unintended Confessions</a:t>
            </a:r>
          </a:p>
          <a:p>
            <a:pPr algn="ctr"/>
            <a:r>
              <a:rPr lang="en-US" b="1" dirty="0"/>
              <a:t>(Actions without a Warrant):</a:t>
            </a:r>
          </a:p>
        </p:txBody>
      </p:sp>
      <p:sp>
        <p:nvSpPr>
          <p:cNvPr id="2" name="Date Placeholder 1">
            <a:extLst>
              <a:ext uri="{FF2B5EF4-FFF2-40B4-BE49-F238E27FC236}">
                <a16:creationId xmlns:a16="http://schemas.microsoft.com/office/drawing/2014/main" id="{D79CC24D-F04F-1D1D-0CCC-1190E06F4CB5}"/>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40855494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DNI: Publicly Available vs. Needing a Warrant</a:t>
            </a:r>
            <a:endParaRPr lang="en-US" sz="20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2091559"/>
            <a:ext cx="10515600" cy="4415250"/>
          </a:xfrm>
        </p:spPr>
        <p:txBody>
          <a:bodyPr>
            <a:normAutofit lnSpcReduction="10000"/>
          </a:bodyPr>
          <a:lstStyle/>
          <a:p>
            <a:pPr>
              <a:spcBef>
                <a:spcPts val="0"/>
              </a:spcBef>
            </a:pPr>
            <a:r>
              <a:rPr lang="en-US" sz="2600" dirty="0">
                <a:effectLst/>
                <a:ea typeface="Calibri" panose="020F0502020204030204" pitchFamily="34" charset="0"/>
              </a:rPr>
              <a:t>The information must be available to any member of the general public.  </a:t>
            </a:r>
          </a:p>
          <a:p>
            <a:pPr>
              <a:spcBef>
                <a:spcPts val="0"/>
              </a:spcBef>
            </a:pPr>
            <a:endParaRPr lang="en-US" sz="2400" i="1" dirty="0">
              <a:ea typeface="Calibri" panose="020F0502020204030204" pitchFamily="34" charset="0"/>
            </a:endParaRPr>
          </a:p>
          <a:p>
            <a:pPr marL="914400" lvl="2" indent="0">
              <a:spcBef>
                <a:spcPts val="0"/>
              </a:spcBef>
              <a:buNone/>
            </a:pPr>
            <a:r>
              <a:rPr lang="en-US" dirty="0">
                <a:solidFill>
                  <a:srgbClr val="000000"/>
                </a:solidFill>
                <a:effectLst/>
                <a:ea typeface="Calibri" panose="020F0502020204030204" pitchFamily="34" charset="0"/>
              </a:rPr>
              <a:t>Office of Director of National Intelligence (DNI),</a:t>
            </a:r>
            <a:r>
              <a:rPr lang="en-US" i="1" dirty="0">
                <a:solidFill>
                  <a:srgbClr val="000000"/>
                </a:solidFill>
                <a:effectLst/>
                <a:ea typeface="Calibri" panose="020F0502020204030204" pitchFamily="34" charset="0"/>
              </a:rPr>
              <a:t> Civil Liberties and Privacy Guidance for Intelligence Community Professionals: Properly Obtaining and Using Publicly Available Information</a:t>
            </a:r>
            <a:r>
              <a:rPr lang="en-US" dirty="0">
                <a:solidFill>
                  <a:srgbClr val="000000"/>
                </a:solidFill>
                <a:effectLst/>
                <a:ea typeface="Calibri" panose="020F0502020204030204" pitchFamily="34" charset="0"/>
              </a:rPr>
              <a:t> (July 2011)</a:t>
            </a:r>
          </a:p>
          <a:p>
            <a:pPr marL="457200" lvl="1" indent="0">
              <a:spcBef>
                <a:spcPts val="0"/>
              </a:spcBef>
              <a:buNone/>
            </a:pPr>
            <a:endParaRPr lang="en-US" dirty="0">
              <a:solidFill>
                <a:srgbClr val="000000"/>
              </a:solidFill>
              <a:effectLst/>
              <a:ea typeface="Calibri" panose="020F0502020204030204" pitchFamily="34" charset="0"/>
            </a:endParaRPr>
          </a:p>
          <a:p>
            <a:pPr>
              <a:spcBef>
                <a:spcPts val="0"/>
              </a:spcBef>
            </a:pPr>
            <a:r>
              <a:rPr lang="en-US" sz="2600" dirty="0"/>
              <a:t>Information that has been published or broadcast for public consumption, is available on request to the public, is accessible on-line or otherwise to the public, is available to the public by subscription or purchase, could be seen or heard by any casual observer, is made available at a meeting open to the public, or is obtained by visiting any place or attending any event that is open to the public.</a:t>
            </a:r>
          </a:p>
          <a:p>
            <a:pPr>
              <a:spcBef>
                <a:spcPts val="0"/>
              </a:spcBef>
            </a:pPr>
            <a:endParaRPr lang="en-US" sz="2600" dirty="0"/>
          </a:p>
          <a:p>
            <a:pPr marL="0" indent="0">
              <a:spcBef>
                <a:spcPts val="0"/>
              </a:spcBef>
              <a:buNone/>
            </a:pPr>
            <a:r>
              <a:rPr lang="en-US" i="1" dirty="0">
                <a:solidFill>
                  <a:srgbClr val="000000"/>
                </a:solidFill>
                <a:effectLst/>
                <a:ea typeface="Calibri" panose="020F0502020204030204" pitchFamily="34" charset="0"/>
              </a:rPr>
              <a:t>	</a:t>
            </a:r>
            <a:r>
              <a:rPr lang="en-US" sz="2000" i="1" dirty="0">
                <a:solidFill>
                  <a:srgbClr val="000000"/>
                </a:solidFill>
                <a:effectLst/>
                <a:ea typeface="Calibri" panose="020F0502020204030204" pitchFamily="34" charset="0"/>
              </a:rPr>
              <a:t>DoDM 5240.01, August 8, 2016</a:t>
            </a:r>
            <a:endParaRPr lang="en-US" i="1" dirty="0">
              <a:solidFill>
                <a:srgbClr val="000000"/>
              </a:solidFill>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7D686DA0-6FFD-4EF2-8AA6-E8307D3B1530}"/>
              </a:ext>
            </a:extLst>
          </p:cNvPr>
          <p:cNvSpPr>
            <a:spLocks noGrp="1"/>
          </p:cNvSpPr>
          <p:nvPr>
            <p:ph type="sldNum" sz="quarter" idx="12"/>
          </p:nvPr>
        </p:nvSpPr>
        <p:spPr/>
        <p:txBody>
          <a:bodyPr/>
          <a:lstStyle/>
          <a:p>
            <a:fld id="{2A1FFA53-15E7-4F89-98B1-CA3EAA41DA9F}" type="slidenum">
              <a:rPr lang="en-US" smtClean="0"/>
              <a:t>55</a:t>
            </a:fld>
            <a:endParaRPr lang="en-US"/>
          </a:p>
        </p:txBody>
      </p:sp>
      <p:sp>
        <p:nvSpPr>
          <p:cNvPr id="5" name="Date Placeholder 4">
            <a:extLst>
              <a:ext uri="{FF2B5EF4-FFF2-40B4-BE49-F238E27FC236}">
                <a16:creationId xmlns:a16="http://schemas.microsoft.com/office/drawing/2014/main" id="{EA5EE9C3-F85B-B500-155D-7F595BD588A8}"/>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213797400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BBCF0-1F94-40CC-973E-B3C3787A4F2E}"/>
              </a:ext>
            </a:extLst>
          </p:cNvPr>
          <p:cNvSpPr>
            <a:spLocks noGrp="1"/>
          </p:cNvSpPr>
          <p:nvPr>
            <p:ph type="title"/>
          </p:nvPr>
        </p:nvSpPr>
        <p:spPr/>
        <p:txBody>
          <a:bodyPr/>
          <a:lstStyle/>
          <a:p>
            <a:pPr algn="ctr"/>
            <a:r>
              <a:rPr lang="en-US" b="1" dirty="0"/>
              <a:t>I Reverse Engineered the LE Tools</a:t>
            </a:r>
          </a:p>
        </p:txBody>
      </p:sp>
      <p:sp>
        <p:nvSpPr>
          <p:cNvPr id="3" name="Content Placeholder 2">
            <a:extLst>
              <a:ext uri="{FF2B5EF4-FFF2-40B4-BE49-F238E27FC236}">
                <a16:creationId xmlns:a16="http://schemas.microsoft.com/office/drawing/2014/main" id="{4C26D215-C087-51B1-17F3-7D160E5D5769}"/>
              </a:ext>
            </a:extLst>
          </p:cNvPr>
          <p:cNvSpPr>
            <a:spLocks noGrp="1"/>
          </p:cNvSpPr>
          <p:nvPr>
            <p:ph idx="1"/>
          </p:nvPr>
        </p:nvSpPr>
        <p:spPr/>
        <p:txBody>
          <a:bodyPr/>
          <a:lstStyle/>
          <a:p>
            <a:r>
              <a:rPr lang="en-US" dirty="0"/>
              <a:t>Analyze officer testimony to see what data is extracted</a:t>
            </a:r>
          </a:p>
          <a:p>
            <a:r>
              <a:rPr lang="en-US" dirty="0"/>
              <a:t>Analyze BitTorrent Design Documents to see where the data comes from</a:t>
            </a:r>
          </a:p>
        </p:txBody>
      </p:sp>
      <p:sp>
        <p:nvSpPr>
          <p:cNvPr id="4" name="Date Placeholder 3">
            <a:extLst>
              <a:ext uri="{FF2B5EF4-FFF2-40B4-BE49-F238E27FC236}">
                <a16:creationId xmlns:a16="http://schemas.microsoft.com/office/drawing/2014/main" id="{DE142D60-C5A6-9D37-BBD3-2C8206709191}"/>
              </a:ext>
            </a:extLst>
          </p:cNvPr>
          <p:cNvSpPr>
            <a:spLocks noGrp="1"/>
          </p:cNvSpPr>
          <p:nvPr>
            <p:ph type="dt" sz="half" idx="10"/>
          </p:nvPr>
        </p:nvSpPr>
        <p:spPr/>
        <p:txBody>
          <a:bodyPr/>
          <a:lstStyle/>
          <a:p>
            <a:r>
              <a:rPr lang="en-US"/>
              <a:t>July 2025</a:t>
            </a:r>
          </a:p>
        </p:txBody>
      </p:sp>
      <p:sp>
        <p:nvSpPr>
          <p:cNvPr id="5" name="Slide Number Placeholder 4">
            <a:extLst>
              <a:ext uri="{FF2B5EF4-FFF2-40B4-BE49-F238E27FC236}">
                <a16:creationId xmlns:a16="http://schemas.microsoft.com/office/drawing/2014/main" id="{3411C49B-4484-393B-7EF7-AAD8A1F26B4B}"/>
              </a:ext>
            </a:extLst>
          </p:cNvPr>
          <p:cNvSpPr>
            <a:spLocks noGrp="1"/>
          </p:cNvSpPr>
          <p:nvPr>
            <p:ph type="sldNum" sz="quarter" idx="12"/>
          </p:nvPr>
        </p:nvSpPr>
        <p:spPr/>
        <p:txBody>
          <a:bodyPr/>
          <a:lstStyle/>
          <a:p>
            <a:fld id="{AE52999E-0903-48BA-8107-3D8890001D4F}" type="slidenum">
              <a:rPr lang="en-US" smtClean="0"/>
              <a:t>56</a:t>
            </a:fld>
            <a:endParaRPr lang="en-US"/>
          </a:p>
        </p:txBody>
      </p:sp>
    </p:spTree>
    <p:extLst>
      <p:ext uri="{BB962C8B-B14F-4D97-AF65-F5344CB8AC3E}">
        <p14:creationId xmlns:p14="http://schemas.microsoft.com/office/powerpoint/2010/main" val="30698161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5B6BF-35DF-418F-B319-B089B7F60493}"/>
              </a:ext>
            </a:extLst>
          </p:cNvPr>
          <p:cNvSpPr>
            <a:spLocks noGrp="1"/>
          </p:cNvSpPr>
          <p:nvPr>
            <p:ph idx="1"/>
          </p:nvPr>
        </p:nvSpPr>
        <p:spPr>
          <a:xfrm>
            <a:off x="838200" y="2322095"/>
            <a:ext cx="10515600" cy="3854868"/>
          </a:xfrm>
        </p:spPr>
        <p:txBody>
          <a:bodyPr>
            <a:normAutofit/>
          </a:bodyPr>
          <a:lstStyle/>
          <a:p>
            <a:r>
              <a:rPr lang="en-US" dirty="0">
                <a:ea typeface="Calibri" panose="020F0502020204030204" pitchFamily="34" charset="0"/>
              </a:rPr>
              <a:t>File name</a:t>
            </a:r>
          </a:p>
          <a:p>
            <a:r>
              <a:rPr lang="en-US" dirty="0">
                <a:ea typeface="Calibri" panose="020F0502020204030204" pitchFamily="34" charset="0"/>
              </a:rPr>
              <a:t>List of all the pieces</a:t>
            </a:r>
          </a:p>
          <a:p>
            <a:r>
              <a:rPr lang="en-US" u="sng" dirty="0">
                <a:ea typeface="Calibri" panose="020F0502020204030204" pitchFamily="34" charset="0"/>
              </a:rPr>
              <a:t>Hash codes</a:t>
            </a:r>
            <a:r>
              <a:rPr lang="en-US" dirty="0">
                <a:ea typeface="Calibri" panose="020F0502020204030204" pitchFamily="34" charset="0"/>
              </a:rPr>
              <a:t> for each piece</a:t>
            </a:r>
          </a:p>
          <a:p>
            <a:pPr marL="457200" lvl="1" indent="0">
              <a:buNone/>
            </a:pPr>
            <a:r>
              <a:rPr lang="en-US" dirty="0">
                <a:ea typeface="Calibri" panose="020F0502020204030204" pitchFamily="34" charset="0"/>
              </a:rPr>
              <a:t>(Indications hash codes are computed for EVERYTHING on a computer)</a:t>
            </a:r>
          </a:p>
          <a:p>
            <a:r>
              <a:rPr lang="en-US" dirty="0">
                <a:ea typeface="Calibri" panose="020F0502020204030204" pitchFamily="34" charset="0"/>
              </a:rPr>
              <a:t>Web address for Tracker file</a:t>
            </a:r>
          </a:p>
          <a:p>
            <a:endParaRPr lang="en-US" dirty="0">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id="{D17B5B7E-3C12-484C-878F-B8A1F40AB616}"/>
              </a:ext>
            </a:extLst>
          </p:cNvPr>
          <p:cNvSpPr>
            <a:spLocks noGrp="1"/>
          </p:cNvSpPr>
          <p:nvPr>
            <p:ph type="sldNum" sz="quarter" idx="12"/>
          </p:nvPr>
        </p:nvSpPr>
        <p:spPr/>
        <p:txBody>
          <a:bodyPr/>
          <a:lstStyle/>
          <a:p>
            <a:fld id="{2A1FFA53-15E7-4F89-98B1-CA3EAA41DA9F}" type="slidenum">
              <a:rPr lang="en-US" smtClean="0"/>
              <a:t>57</a:t>
            </a:fld>
            <a:endParaRPr lang="en-US"/>
          </a:p>
        </p:txBody>
      </p:sp>
      <p:sp>
        <p:nvSpPr>
          <p:cNvPr id="7" name="Title 1">
            <a:extLst>
              <a:ext uri="{FF2B5EF4-FFF2-40B4-BE49-F238E27FC236}">
                <a16:creationId xmlns:a16="http://schemas.microsoft.com/office/drawing/2014/main" id="{15C4398D-F0D8-43F1-9C2E-3618301DA9C9}"/>
              </a:ext>
            </a:extLst>
          </p:cNvPr>
          <p:cNvSpPr txBox="1">
            <a:spLocks/>
          </p:cNvSpPr>
          <p:nvPr/>
        </p:nvSpPr>
        <p:spPr>
          <a:xfrm>
            <a:off x="838200" y="410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Bookkeeping File #1</a:t>
            </a:r>
          </a:p>
          <a:p>
            <a:pPr algn="ctr"/>
            <a:r>
              <a:rPr lang="en-US" dirty="0"/>
              <a:t>Torrent File - Table of Contents</a:t>
            </a:r>
          </a:p>
        </p:txBody>
      </p:sp>
      <p:sp>
        <p:nvSpPr>
          <p:cNvPr id="2" name="Date Placeholder 1">
            <a:extLst>
              <a:ext uri="{FF2B5EF4-FFF2-40B4-BE49-F238E27FC236}">
                <a16:creationId xmlns:a16="http://schemas.microsoft.com/office/drawing/2014/main" id="{517CD09C-9CF7-83F9-1F0E-973BE480793B}"/>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31881937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5B6BF-35DF-418F-B319-B089B7F60493}"/>
              </a:ext>
            </a:extLst>
          </p:cNvPr>
          <p:cNvSpPr>
            <a:spLocks noGrp="1"/>
          </p:cNvSpPr>
          <p:nvPr>
            <p:ph idx="1"/>
          </p:nvPr>
        </p:nvSpPr>
        <p:spPr>
          <a:xfrm>
            <a:off x="838200" y="2501461"/>
            <a:ext cx="10515600" cy="3675501"/>
          </a:xfrm>
        </p:spPr>
        <p:txBody>
          <a:bodyPr>
            <a:normAutofit/>
          </a:bodyPr>
          <a:lstStyle/>
          <a:p>
            <a:r>
              <a:rPr lang="en-US" dirty="0"/>
              <a:t>Tracker File (P2P)</a:t>
            </a:r>
          </a:p>
          <a:p>
            <a:pPr lvl="1"/>
            <a:r>
              <a:rPr lang="en-US" dirty="0">
                <a:ea typeface="Calibri" panose="020F0502020204030204" pitchFamily="34" charset="0"/>
              </a:rPr>
              <a:t>Hash codes</a:t>
            </a:r>
          </a:p>
          <a:p>
            <a:pPr lvl="1"/>
            <a:r>
              <a:rPr lang="en-US" dirty="0">
                <a:ea typeface="Calibri" panose="020F0502020204030204" pitchFamily="34" charset="0"/>
              </a:rPr>
              <a:t>IP addresses which downloaded each piece</a:t>
            </a:r>
          </a:p>
          <a:p>
            <a:endParaRPr lang="en-US" dirty="0">
              <a:ea typeface="Calibri" panose="020F0502020204030204" pitchFamily="34" charset="0"/>
            </a:endParaRPr>
          </a:p>
          <a:p>
            <a:r>
              <a:rPr lang="en-US" dirty="0">
                <a:ea typeface="Calibri" panose="020F0502020204030204" pitchFamily="34" charset="0"/>
              </a:rPr>
              <a:t>Other information:</a:t>
            </a:r>
          </a:p>
          <a:p>
            <a:pPr lvl="1"/>
            <a:r>
              <a:rPr lang="en-US" dirty="0">
                <a:ea typeface="Calibri" panose="020F0502020204030204" pitchFamily="34" charset="0"/>
              </a:rPr>
              <a:t>Date / time of each download</a:t>
            </a:r>
          </a:p>
          <a:p>
            <a:pPr lvl="1"/>
            <a:r>
              <a:rPr lang="en-US" dirty="0">
                <a:ea typeface="Calibri" panose="020F0502020204030204" pitchFamily="34" charset="0"/>
              </a:rPr>
              <a:t>Subscriber information</a:t>
            </a:r>
          </a:p>
        </p:txBody>
      </p:sp>
      <p:sp>
        <p:nvSpPr>
          <p:cNvPr id="4" name="Slide Number Placeholder 3">
            <a:extLst>
              <a:ext uri="{FF2B5EF4-FFF2-40B4-BE49-F238E27FC236}">
                <a16:creationId xmlns:a16="http://schemas.microsoft.com/office/drawing/2014/main" id="{D17B5B7E-3C12-484C-878F-B8A1F40AB616}"/>
              </a:ext>
            </a:extLst>
          </p:cNvPr>
          <p:cNvSpPr>
            <a:spLocks noGrp="1"/>
          </p:cNvSpPr>
          <p:nvPr>
            <p:ph type="sldNum" sz="quarter" idx="12"/>
          </p:nvPr>
        </p:nvSpPr>
        <p:spPr/>
        <p:txBody>
          <a:bodyPr/>
          <a:lstStyle/>
          <a:p>
            <a:fld id="{2A1FFA53-15E7-4F89-98B1-CA3EAA41DA9F}" type="slidenum">
              <a:rPr lang="en-US" smtClean="0"/>
              <a:t>58</a:t>
            </a:fld>
            <a:endParaRPr lang="en-US"/>
          </a:p>
        </p:txBody>
      </p:sp>
      <p:sp>
        <p:nvSpPr>
          <p:cNvPr id="7" name="Title 1">
            <a:extLst>
              <a:ext uri="{FF2B5EF4-FFF2-40B4-BE49-F238E27FC236}">
                <a16:creationId xmlns:a16="http://schemas.microsoft.com/office/drawing/2014/main" id="{15C4398D-F0D8-43F1-9C2E-3618301DA9C9}"/>
              </a:ext>
            </a:extLst>
          </p:cNvPr>
          <p:cNvSpPr txBox="1">
            <a:spLocks/>
          </p:cNvSpPr>
          <p:nvPr/>
        </p:nvSpPr>
        <p:spPr>
          <a:xfrm>
            <a:off x="838200" y="410369"/>
            <a:ext cx="10515600" cy="14938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Bookkeeping File #2 </a:t>
            </a:r>
          </a:p>
          <a:p>
            <a:pPr algn="ctr"/>
            <a:r>
              <a:rPr lang="en-US" dirty="0"/>
              <a:t>Tracker File - Stores Transactional Records</a:t>
            </a:r>
          </a:p>
        </p:txBody>
      </p:sp>
      <p:sp>
        <p:nvSpPr>
          <p:cNvPr id="2" name="Date Placeholder 1">
            <a:extLst>
              <a:ext uri="{FF2B5EF4-FFF2-40B4-BE49-F238E27FC236}">
                <a16:creationId xmlns:a16="http://schemas.microsoft.com/office/drawing/2014/main" id="{1B7FD44F-893C-8D39-85AF-BFFB10DC2B2A}"/>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57243987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Accessing Stored Communications</a:t>
            </a:r>
            <a:br>
              <a:rPr lang="en-US" dirty="0"/>
            </a:br>
            <a:r>
              <a:rPr lang="en-US" sz="2400" i="1" dirty="0">
                <a:solidFill>
                  <a:srgbClr val="000000"/>
                </a:solidFill>
                <a:latin typeface="Times New Roman" panose="02020603050405020304" pitchFamily="18" charset="0"/>
                <a:cs typeface="Times New Roman" panose="02020603050405020304" pitchFamily="18" charset="0"/>
              </a:rPr>
              <a:t>18 U.S.</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2701</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667250"/>
          </a:xfrm>
        </p:spPr>
        <p:txBody>
          <a:bodyPr>
            <a:normAutofit/>
          </a:bodyPr>
          <a:lstStyle/>
          <a:p>
            <a:pPr marL="0" indent="0">
              <a:spcBef>
                <a:spcPts val="0"/>
              </a:spcBef>
              <a:buNone/>
            </a:pPr>
            <a:r>
              <a:rPr lang="en-US" sz="2400" b="1" i="1" dirty="0">
                <a:effectLst/>
                <a:ea typeface="Calibri" panose="020F0502020204030204" pitchFamily="34" charset="0"/>
              </a:rPr>
              <a:t>Unlawful access to stored communications</a:t>
            </a:r>
            <a:endParaRPr lang="en-US" sz="2400" i="1" dirty="0">
              <a:effectLst/>
              <a:ea typeface="Calibri" panose="020F0502020204030204" pitchFamily="34" charset="0"/>
            </a:endParaRPr>
          </a:p>
          <a:p>
            <a:pPr marL="457200" lvl="1" indent="0">
              <a:spcBef>
                <a:spcPts val="600"/>
              </a:spcBef>
              <a:buNone/>
            </a:pPr>
            <a:r>
              <a:rPr lang="en-US" sz="2000" b="1" i="1" dirty="0">
                <a:solidFill>
                  <a:srgbClr val="000000"/>
                </a:solidFill>
                <a:effectLst/>
                <a:ea typeface="Calibri" panose="020F0502020204030204" pitchFamily="34" charset="0"/>
              </a:rPr>
              <a:t>(a) </a:t>
            </a:r>
            <a:r>
              <a:rPr lang="en-US" sz="2000" b="1" i="1" cap="small" dirty="0">
                <a:solidFill>
                  <a:srgbClr val="000000"/>
                </a:solidFill>
                <a:effectLst/>
                <a:ea typeface="Calibri" panose="020F0502020204030204" pitchFamily="34" charset="0"/>
              </a:rPr>
              <a:t>Offense.—</a:t>
            </a:r>
            <a:r>
              <a:rPr lang="en-US" sz="2000" i="1" dirty="0">
                <a:solidFill>
                  <a:srgbClr val="000000"/>
                </a:solidFill>
                <a:effectLst/>
                <a:ea typeface="Calibri" panose="020F0502020204030204" pitchFamily="34" charset="0"/>
              </a:rPr>
              <a:t> … whoever—</a:t>
            </a:r>
            <a:endParaRPr lang="en-US" sz="2000" i="1" dirty="0">
              <a:effectLst/>
              <a:ea typeface="Calibri" panose="020F0502020204030204" pitchFamily="34" charset="0"/>
            </a:endParaRPr>
          </a:p>
          <a:p>
            <a:pPr marL="914400" lvl="2" indent="0">
              <a:spcBef>
                <a:spcPts val="600"/>
              </a:spcBef>
              <a:buNone/>
            </a:pPr>
            <a:r>
              <a:rPr lang="en-US" b="1" i="1" dirty="0">
                <a:solidFill>
                  <a:srgbClr val="000000"/>
                </a:solidFill>
                <a:effectLst/>
                <a:ea typeface="Calibri" panose="020F0502020204030204" pitchFamily="34" charset="0"/>
              </a:rPr>
              <a:t>(1) </a:t>
            </a:r>
            <a:r>
              <a:rPr lang="en-US" i="1" dirty="0">
                <a:solidFill>
                  <a:srgbClr val="000000"/>
                </a:solidFill>
                <a:effectLst/>
                <a:ea typeface="Calibri" panose="020F0502020204030204" pitchFamily="34" charset="0"/>
              </a:rPr>
              <a:t>intentionally accesses without authorization a facility through which an electronic communication service is provided; or</a:t>
            </a:r>
            <a:endParaRPr lang="en-US" i="1" dirty="0">
              <a:effectLst/>
              <a:ea typeface="Calibri" panose="020F0502020204030204" pitchFamily="34" charset="0"/>
            </a:endParaRPr>
          </a:p>
          <a:p>
            <a:pPr marL="914400" lvl="2" indent="0">
              <a:spcBef>
                <a:spcPts val="600"/>
              </a:spcBef>
              <a:buNone/>
            </a:pPr>
            <a:r>
              <a:rPr lang="en-US" b="1" i="1" dirty="0">
                <a:solidFill>
                  <a:srgbClr val="000000"/>
                </a:solidFill>
                <a:effectLst/>
                <a:ea typeface="Calibri" panose="020F0502020204030204" pitchFamily="34" charset="0"/>
              </a:rPr>
              <a:t>(2) </a:t>
            </a:r>
            <a:r>
              <a:rPr lang="en-US" i="1" u="sng" dirty="0">
                <a:solidFill>
                  <a:srgbClr val="000000"/>
                </a:solidFill>
                <a:effectLst/>
                <a:ea typeface="Calibri" panose="020F0502020204030204" pitchFamily="34" charset="0"/>
              </a:rPr>
              <a:t>intentionally exceeds an authorization to access that </a:t>
            </a:r>
            <a:r>
              <a:rPr lang="en-US" b="1" i="1" u="sng" dirty="0">
                <a:solidFill>
                  <a:srgbClr val="000000"/>
                </a:solidFill>
                <a:effectLst/>
                <a:ea typeface="Calibri" panose="020F0502020204030204" pitchFamily="34" charset="0"/>
              </a:rPr>
              <a:t>facility; </a:t>
            </a:r>
            <a:r>
              <a:rPr lang="en-US" i="1" u="sng" dirty="0">
                <a:solidFill>
                  <a:srgbClr val="000000"/>
                </a:solidFill>
                <a:effectLst/>
                <a:ea typeface="Calibri" panose="020F0502020204030204" pitchFamily="34" charset="0"/>
              </a:rPr>
              <a:t>and thereby</a:t>
            </a:r>
            <a:r>
              <a:rPr lang="en-US" i="1" dirty="0">
                <a:solidFill>
                  <a:srgbClr val="000000"/>
                </a:solidFill>
                <a:effectLst/>
                <a:ea typeface="Calibri" panose="020F0502020204030204" pitchFamily="34" charset="0"/>
              </a:rPr>
              <a:t> </a:t>
            </a:r>
            <a:r>
              <a:rPr lang="en-US" i="1" u="sng" dirty="0">
                <a:solidFill>
                  <a:srgbClr val="000000"/>
                </a:solidFill>
                <a:effectLst/>
                <a:ea typeface="Calibri" panose="020F0502020204030204" pitchFamily="34" charset="0"/>
              </a:rPr>
              <a:t>obtains</a:t>
            </a:r>
            <a:r>
              <a:rPr lang="en-US" i="1" dirty="0">
                <a:solidFill>
                  <a:srgbClr val="000000"/>
                </a:solidFill>
                <a:effectLst/>
                <a:ea typeface="Calibri" panose="020F0502020204030204" pitchFamily="34" charset="0"/>
              </a:rPr>
              <a:t>, alters, or prevents authorized access to a wire or </a:t>
            </a:r>
            <a:r>
              <a:rPr lang="en-US" i="1" u="sng" dirty="0">
                <a:solidFill>
                  <a:srgbClr val="000000"/>
                </a:solidFill>
                <a:effectLst/>
                <a:ea typeface="Calibri" panose="020F0502020204030204" pitchFamily="34" charset="0"/>
              </a:rPr>
              <a:t>electronic communication while it is in electronic storage in such system </a:t>
            </a:r>
            <a:r>
              <a:rPr lang="en-US" i="1" dirty="0">
                <a:solidFill>
                  <a:srgbClr val="000000"/>
                </a:solidFill>
                <a:effectLst/>
                <a:ea typeface="Calibri" panose="020F0502020204030204" pitchFamily="34" charset="0"/>
              </a:rPr>
              <a:t>shall be punished as provided in subsection (b) of this section</a:t>
            </a:r>
            <a:endParaRPr lang="en-US" b="1" i="1" dirty="0">
              <a:solidFill>
                <a:srgbClr val="000000"/>
              </a:solidFill>
              <a:effectLst/>
              <a:latin typeface="Times New Roman" panose="02020603050405020304" pitchFamily="18" charset="0"/>
              <a:ea typeface="Calibri" panose="020F0502020204030204" pitchFamily="34" charset="0"/>
            </a:endParaRPr>
          </a:p>
          <a:p>
            <a:r>
              <a:rPr lang="en-US" dirty="0">
                <a:effectLst/>
                <a:ea typeface="Calibri" panose="020F0502020204030204" pitchFamily="34" charset="0"/>
              </a:rPr>
              <a:t>Breaking into the bookkeeping and taking transactional records</a:t>
            </a:r>
          </a:p>
          <a:p>
            <a:r>
              <a:rPr lang="en-US" dirty="0">
                <a:ea typeface="Calibri" panose="020F0502020204030204" pitchFamily="34" charset="0"/>
              </a:rPr>
              <a:t>Breaking into a user’s computer and downloading file pieces</a:t>
            </a:r>
          </a:p>
          <a:p>
            <a:r>
              <a:rPr lang="en-US" dirty="0">
                <a:ea typeface="Calibri" panose="020F0502020204030204" pitchFamily="34" charset="0"/>
              </a:rPr>
              <a:t>I</a:t>
            </a:r>
            <a:r>
              <a:rPr lang="en-US" dirty="0">
                <a:effectLst/>
                <a:ea typeface="Calibri" panose="020F0502020204030204" pitchFamily="34" charset="0"/>
              </a:rPr>
              <a:t>nventorying content of person’s private computer from file listings</a:t>
            </a:r>
          </a:p>
          <a:p>
            <a:pPr marL="0" marR="0" indent="0" algn="l">
              <a:spcBef>
                <a:spcPts val="600"/>
              </a:spcBef>
              <a:spcAft>
                <a:spcPts val="0"/>
              </a:spcAft>
              <a:buNone/>
            </a:pPr>
            <a:r>
              <a:rPr lang="en-US" sz="1400" b="1" dirty="0">
                <a:solidFill>
                  <a:srgbClr val="000000"/>
                </a:solidFill>
                <a:latin typeface="Times New Roman" panose="02020603050405020304" pitchFamily="18" charset="0"/>
                <a:ea typeface="Calibri" panose="020F0502020204030204" pitchFamily="34" charset="0"/>
              </a:rPr>
              <a:t>	</a:t>
            </a:r>
            <a:endParaRPr lang="en-US" sz="1400" dirty="0">
              <a:solidFill>
                <a:srgbClr val="000000"/>
              </a:solidFill>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3C4965CB-493C-C971-3C56-02BDEA0E96C0}"/>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D89552A8-BF00-AA83-2251-8AF1D197CA9D}"/>
              </a:ext>
            </a:extLst>
          </p:cNvPr>
          <p:cNvSpPr>
            <a:spLocks noGrp="1"/>
          </p:cNvSpPr>
          <p:nvPr>
            <p:ph type="sldNum" sz="quarter" idx="12"/>
          </p:nvPr>
        </p:nvSpPr>
        <p:spPr/>
        <p:txBody>
          <a:bodyPr/>
          <a:lstStyle/>
          <a:p>
            <a:fld id="{AE52999E-0903-48BA-8107-3D8890001D4F}" type="slidenum">
              <a:rPr lang="en-US" smtClean="0"/>
              <a:t>59</a:t>
            </a:fld>
            <a:endParaRPr lang="en-US"/>
          </a:p>
        </p:txBody>
      </p:sp>
    </p:spTree>
    <p:extLst>
      <p:ext uri="{BB962C8B-B14F-4D97-AF65-F5344CB8AC3E}">
        <p14:creationId xmlns:p14="http://schemas.microsoft.com/office/powerpoint/2010/main" val="948221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2F4E-9F5C-4BB5-8CC6-9772D43B46FB}"/>
              </a:ext>
            </a:extLst>
          </p:cNvPr>
          <p:cNvSpPr>
            <a:spLocks noGrp="1"/>
          </p:cNvSpPr>
          <p:nvPr>
            <p:ph type="title"/>
          </p:nvPr>
        </p:nvSpPr>
        <p:spPr/>
        <p:txBody>
          <a:bodyPr/>
          <a:lstStyle/>
          <a:p>
            <a:pPr algn="ctr"/>
            <a:r>
              <a:rPr lang="en-US" b="1" dirty="0"/>
              <a:t>Executive Order 12333 (1981) **</a:t>
            </a:r>
            <a:br>
              <a:rPr lang="en-US" sz="2000" dirty="0">
                <a:solidFill>
                  <a:srgbClr val="000000"/>
                </a:solidFill>
                <a:latin typeface="Times New Roman" panose="02020603050405020304" pitchFamily="18" charset="0"/>
                <a:ea typeface="Calibri" panose="020F0502020204030204" pitchFamily="34" charset="0"/>
              </a:rPr>
            </a:br>
            <a:r>
              <a:rPr lang="en-US" sz="2000" dirty="0">
                <a:solidFill>
                  <a:srgbClr val="000000"/>
                </a:solidFill>
                <a:latin typeface="Times New Roman" panose="02020603050405020304" pitchFamily="18" charset="0"/>
                <a:ea typeface="Calibri" panose="020F0502020204030204" pitchFamily="34" charset="0"/>
              </a:rPr>
              <a:t>Contributed to the Intent of ECPA Law</a:t>
            </a:r>
            <a:endParaRPr lang="en-US" sz="1600" b="1" dirty="0"/>
          </a:p>
        </p:txBody>
      </p:sp>
      <p:sp>
        <p:nvSpPr>
          <p:cNvPr id="3" name="Content Placeholder 2">
            <a:extLst>
              <a:ext uri="{FF2B5EF4-FFF2-40B4-BE49-F238E27FC236}">
                <a16:creationId xmlns:a16="http://schemas.microsoft.com/office/drawing/2014/main" id="{609AD0C5-4C15-460C-9989-AC13C867E000}"/>
              </a:ext>
            </a:extLst>
          </p:cNvPr>
          <p:cNvSpPr>
            <a:spLocks noGrp="1"/>
          </p:cNvSpPr>
          <p:nvPr>
            <p:ph idx="1"/>
          </p:nvPr>
        </p:nvSpPr>
        <p:spPr>
          <a:xfrm>
            <a:off x="537329" y="1815234"/>
            <a:ext cx="11142481" cy="4677641"/>
          </a:xfrm>
        </p:spPr>
        <p:txBody>
          <a:bodyPr>
            <a:normAutofit fontScale="77500" lnSpcReduction="20000"/>
          </a:bodyPr>
          <a:lstStyle/>
          <a:p>
            <a:pPr marL="0" indent="0">
              <a:buNone/>
            </a:pPr>
            <a:r>
              <a:rPr lang="en-US" sz="3600" b="1" i="1" dirty="0">
                <a:effectLst/>
                <a:latin typeface="Times New Roman" panose="02020603050405020304" pitchFamily="18" charset="0"/>
                <a:ea typeface="Times New Roman" panose="02020603050405020304" pitchFamily="18" charset="0"/>
              </a:rPr>
              <a:t>Electronic Surveillance</a:t>
            </a:r>
            <a:r>
              <a:rPr lang="en-US" sz="3600" i="1" dirty="0">
                <a:effectLst/>
                <a:latin typeface="Times New Roman" panose="02020603050405020304" pitchFamily="18" charset="0"/>
                <a:ea typeface="Times New Roman" panose="02020603050405020304" pitchFamily="18" charset="0"/>
              </a:rPr>
              <a:t> means </a:t>
            </a:r>
            <a:r>
              <a:rPr lang="en-US" sz="3600" i="1" dirty="0">
                <a:solidFill>
                  <a:srgbClr val="000000"/>
                </a:solidFill>
                <a:effectLst/>
                <a:latin typeface="Times New Roman" panose="02020603050405020304" pitchFamily="18" charset="0"/>
                <a:ea typeface="Calibri" panose="020F0502020204030204" pitchFamily="34" charset="0"/>
              </a:rPr>
              <a:t>acquisition of </a:t>
            </a:r>
          </a:p>
          <a:p>
            <a:pPr marL="0" indent="0">
              <a:buNone/>
            </a:pPr>
            <a:r>
              <a:rPr lang="en-US" sz="3600" i="1" dirty="0">
                <a:solidFill>
                  <a:srgbClr val="000000"/>
                </a:solidFill>
                <a:effectLst/>
                <a:latin typeface="Times New Roman" panose="02020603050405020304" pitchFamily="18" charset="0"/>
                <a:ea typeface="Calibri" panose="020F0502020204030204" pitchFamily="34" charset="0"/>
              </a:rPr>
              <a:t>	a nonpublic communication by electronic means </a:t>
            </a:r>
          </a:p>
          <a:p>
            <a:pPr marL="0" indent="0">
              <a:buNone/>
            </a:pPr>
            <a:r>
              <a:rPr lang="en-US" sz="3600" i="1" dirty="0">
                <a:solidFill>
                  <a:srgbClr val="000000"/>
                </a:solidFill>
                <a:effectLst/>
                <a:latin typeface="Times New Roman" panose="02020603050405020304" pitchFamily="18" charset="0"/>
                <a:ea typeface="Calibri" panose="020F0502020204030204" pitchFamily="34" charset="0"/>
              </a:rPr>
              <a:t>without the consent of a </a:t>
            </a:r>
            <a:r>
              <a:rPr lang="en-US" sz="3600" b="1" i="1" u="sng" dirty="0">
                <a:solidFill>
                  <a:srgbClr val="000000"/>
                </a:solidFill>
                <a:effectLst/>
                <a:latin typeface="Times New Roman" panose="02020603050405020304" pitchFamily="18" charset="0"/>
                <a:ea typeface="Calibri" panose="020F0502020204030204" pitchFamily="34" charset="0"/>
              </a:rPr>
              <a:t>person</a:t>
            </a:r>
            <a:r>
              <a:rPr lang="en-US" sz="3600" i="1" dirty="0">
                <a:solidFill>
                  <a:srgbClr val="000000"/>
                </a:solidFill>
                <a:effectLst/>
                <a:latin typeface="Times New Roman" panose="02020603050405020304" pitchFamily="18" charset="0"/>
                <a:ea typeface="Calibri" panose="020F0502020204030204" pitchFamily="34" charset="0"/>
              </a:rPr>
              <a:t> </a:t>
            </a:r>
            <a:r>
              <a:rPr lang="en-US" sz="3600" i="1" u="sng" dirty="0">
                <a:solidFill>
                  <a:srgbClr val="000000"/>
                </a:solidFill>
                <a:effectLst/>
                <a:latin typeface="Times New Roman" panose="02020603050405020304" pitchFamily="18" charset="0"/>
                <a:ea typeface="Calibri" panose="020F0502020204030204" pitchFamily="34" charset="0"/>
              </a:rPr>
              <a:t>who is a party </a:t>
            </a:r>
            <a:r>
              <a:rPr lang="en-US" sz="3600" i="1" dirty="0">
                <a:solidFill>
                  <a:srgbClr val="000000"/>
                </a:solidFill>
                <a:effectLst/>
                <a:latin typeface="Times New Roman" panose="02020603050405020304" pitchFamily="18" charset="0"/>
                <a:ea typeface="Calibri" panose="020F0502020204030204" pitchFamily="34" charset="0"/>
              </a:rPr>
              <a:t>to an electronic communication </a:t>
            </a:r>
          </a:p>
          <a:p>
            <a:pPr marL="0" indent="0">
              <a:buNone/>
            </a:pPr>
            <a:r>
              <a:rPr lang="en-US" sz="3600" i="1" dirty="0">
                <a:solidFill>
                  <a:srgbClr val="000000"/>
                </a:solidFill>
                <a:effectLst/>
                <a:latin typeface="Times New Roman" panose="02020603050405020304" pitchFamily="18" charset="0"/>
                <a:ea typeface="Calibri" panose="020F0502020204030204" pitchFamily="34" charset="0"/>
              </a:rPr>
              <a:t>	or, in the case of a nonelectronic communication, </a:t>
            </a:r>
          </a:p>
          <a:p>
            <a:pPr marL="0" indent="0">
              <a:buNone/>
            </a:pPr>
            <a:r>
              <a:rPr lang="en-US" sz="3600" i="1" dirty="0">
                <a:solidFill>
                  <a:srgbClr val="000000"/>
                </a:solidFill>
                <a:effectLst/>
                <a:latin typeface="Times New Roman" panose="02020603050405020304" pitchFamily="18" charset="0"/>
                <a:ea typeface="Calibri" panose="020F0502020204030204" pitchFamily="34" charset="0"/>
              </a:rPr>
              <a:t>without the consent of a </a:t>
            </a:r>
            <a:r>
              <a:rPr lang="en-US" sz="3600" b="1" i="1" u="sng" dirty="0">
                <a:solidFill>
                  <a:srgbClr val="000000"/>
                </a:solidFill>
                <a:effectLst/>
                <a:latin typeface="Times New Roman" panose="02020603050405020304" pitchFamily="18" charset="0"/>
                <a:ea typeface="Calibri" panose="020F0502020204030204" pitchFamily="34" charset="0"/>
              </a:rPr>
              <a:t>person</a:t>
            </a:r>
            <a:r>
              <a:rPr lang="en-US" sz="3600" i="1" dirty="0">
                <a:solidFill>
                  <a:srgbClr val="000000"/>
                </a:solidFill>
                <a:effectLst/>
                <a:latin typeface="Times New Roman" panose="02020603050405020304" pitchFamily="18" charset="0"/>
                <a:ea typeface="Calibri" panose="020F0502020204030204" pitchFamily="34" charset="0"/>
              </a:rPr>
              <a:t> </a:t>
            </a:r>
            <a:r>
              <a:rPr lang="en-US" sz="3600" i="1" u="sng" dirty="0">
                <a:solidFill>
                  <a:srgbClr val="000000"/>
                </a:solidFill>
                <a:effectLst/>
                <a:latin typeface="Times New Roman" panose="02020603050405020304" pitchFamily="18" charset="0"/>
                <a:ea typeface="Calibri" panose="020F0502020204030204" pitchFamily="34" charset="0"/>
              </a:rPr>
              <a:t>who is visibly present </a:t>
            </a:r>
            <a:r>
              <a:rPr lang="en-US" sz="3600" i="1" dirty="0">
                <a:solidFill>
                  <a:srgbClr val="000000"/>
                </a:solidFill>
                <a:effectLst/>
                <a:latin typeface="Times New Roman" panose="02020603050405020304" pitchFamily="18" charset="0"/>
                <a:ea typeface="Calibri" panose="020F0502020204030204" pitchFamily="34" charset="0"/>
              </a:rPr>
              <a:t>at the place of communication, </a:t>
            </a:r>
          </a:p>
          <a:p>
            <a:pPr marL="0" indent="0">
              <a:buNone/>
            </a:pPr>
            <a:r>
              <a:rPr lang="en-US" sz="3600" i="1" dirty="0">
                <a:solidFill>
                  <a:srgbClr val="000000"/>
                </a:solidFill>
                <a:effectLst/>
                <a:latin typeface="Times New Roman" panose="02020603050405020304" pitchFamily="18" charset="0"/>
                <a:ea typeface="Calibri" panose="020F0502020204030204" pitchFamily="34" charset="0"/>
              </a:rPr>
              <a:t>	</a:t>
            </a:r>
            <a:r>
              <a:rPr lang="en-US" sz="3500" i="1" dirty="0">
                <a:solidFill>
                  <a:srgbClr val="000000"/>
                </a:solidFill>
                <a:effectLst/>
                <a:latin typeface="Times New Roman" panose="02020603050405020304" pitchFamily="18" charset="0"/>
                <a:ea typeface="Calibri" panose="020F0502020204030204" pitchFamily="34" charset="0"/>
              </a:rPr>
              <a:t>but not including the use of radio direction-finding equipment solely to determine the location of a transmitter</a:t>
            </a:r>
          </a:p>
          <a:p>
            <a:pPr marL="0" indent="0">
              <a:buNone/>
            </a:pPr>
            <a:endParaRPr lang="en-US" sz="3500" i="1" dirty="0">
              <a:solidFill>
                <a:srgbClr val="000000"/>
              </a:solidFill>
              <a:effectLst/>
              <a:latin typeface="Times New Roman" panose="02020603050405020304" pitchFamily="18" charset="0"/>
              <a:ea typeface="Calibri" panose="020F0502020204030204" pitchFamily="34" charset="0"/>
            </a:endParaRPr>
          </a:p>
          <a:p>
            <a:pPr marL="0" indent="0" algn="ctr">
              <a:buNone/>
            </a:pPr>
            <a:r>
              <a:rPr lang="en-US" sz="3600" dirty="0">
                <a:solidFill>
                  <a:srgbClr val="000000"/>
                </a:solidFill>
                <a:effectLst/>
                <a:ea typeface="Times New Roman" panose="02020603050405020304" pitchFamily="18" charset="0"/>
                <a:cs typeface="Times New Roman" panose="02020603050405020304" pitchFamily="18" charset="0"/>
              </a:rPr>
              <a:t>Meaning of </a:t>
            </a:r>
            <a:r>
              <a:rPr lang="en-US" sz="3600" b="1" i="1" dirty="0">
                <a:solidFill>
                  <a:srgbClr val="000000"/>
                </a:solidFill>
                <a:effectLst/>
                <a:ea typeface="Times New Roman" panose="02020603050405020304" pitchFamily="18" charset="0"/>
                <a:cs typeface="Times New Roman" panose="02020603050405020304" pitchFamily="18" charset="0"/>
              </a:rPr>
              <a:t>person</a:t>
            </a:r>
            <a:r>
              <a:rPr lang="en-US" sz="3600" dirty="0">
                <a:solidFill>
                  <a:srgbClr val="000000"/>
                </a:solidFill>
                <a:effectLst/>
                <a:ea typeface="Times New Roman" panose="02020603050405020304" pitchFamily="18" charset="0"/>
                <a:cs typeface="Times New Roman" panose="02020603050405020304" pitchFamily="18" charset="0"/>
              </a:rPr>
              <a:t> – one human born alive, </a:t>
            </a:r>
            <a:r>
              <a:rPr lang="en-US" sz="3200" dirty="0">
                <a:solidFill>
                  <a:srgbClr val="000000"/>
                </a:solidFill>
                <a:effectLst/>
                <a:ea typeface="Times New Roman" panose="02020603050405020304" pitchFamily="18" charset="0"/>
                <a:cs typeface="Times New Roman" panose="02020603050405020304" pitchFamily="18" charset="0"/>
              </a:rPr>
              <a:t>1 U.S. Code § 8 </a:t>
            </a:r>
            <a:endParaRPr lang="en-US" sz="3500" i="1" dirty="0">
              <a:solidFill>
                <a:srgbClr val="000000"/>
              </a:solidFill>
              <a:effectLst/>
              <a:latin typeface="Times New Roman" panose="02020603050405020304" pitchFamily="18" charset="0"/>
              <a:ea typeface="Calibri" panose="020F0502020204030204" pitchFamily="34" charset="0"/>
            </a:endParaRPr>
          </a:p>
          <a:p>
            <a:pPr marL="0" indent="0">
              <a:buNone/>
            </a:pPr>
            <a:r>
              <a:rPr lang="en-US" sz="3100" dirty="0"/>
              <a:t>** DIOG Governing authority, FBI Domestic Investigations and Operations Guide</a:t>
            </a:r>
          </a:p>
        </p:txBody>
      </p:sp>
      <p:sp>
        <p:nvSpPr>
          <p:cNvPr id="5" name="Date Placeholder 4">
            <a:extLst>
              <a:ext uri="{FF2B5EF4-FFF2-40B4-BE49-F238E27FC236}">
                <a16:creationId xmlns:a16="http://schemas.microsoft.com/office/drawing/2014/main" id="{A08735B4-E6C6-EC2C-BDE5-B56E2DA50394}"/>
              </a:ext>
            </a:extLst>
          </p:cNvPr>
          <p:cNvSpPr>
            <a:spLocks noGrp="1"/>
          </p:cNvSpPr>
          <p:nvPr>
            <p:ph type="dt" sz="half" idx="10"/>
          </p:nvPr>
        </p:nvSpPr>
        <p:spPr/>
        <p:txBody>
          <a:bodyPr/>
          <a:lstStyle/>
          <a:p>
            <a:r>
              <a:rPr lang="en-US"/>
              <a:t>July 2025</a:t>
            </a:r>
            <a:endParaRPr lang="en-US" dirty="0"/>
          </a:p>
        </p:txBody>
      </p:sp>
      <p:sp>
        <p:nvSpPr>
          <p:cNvPr id="6" name="Slide Number Placeholder 5">
            <a:extLst>
              <a:ext uri="{FF2B5EF4-FFF2-40B4-BE49-F238E27FC236}">
                <a16:creationId xmlns:a16="http://schemas.microsoft.com/office/drawing/2014/main" id="{2A399FAD-5006-6915-AC39-1190AE133C48}"/>
              </a:ext>
            </a:extLst>
          </p:cNvPr>
          <p:cNvSpPr>
            <a:spLocks noGrp="1"/>
          </p:cNvSpPr>
          <p:nvPr>
            <p:ph type="sldNum" sz="quarter" idx="12"/>
          </p:nvPr>
        </p:nvSpPr>
        <p:spPr/>
        <p:txBody>
          <a:bodyPr/>
          <a:lstStyle/>
          <a:p>
            <a:fld id="{AE52999E-0903-48BA-8107-3D8890001D4F}" type="slidenum">
              <a:rPr lang="en-US" smtClean="0"/>
              <a:t>6</a:t>
            </a:fld>
            <a:endParaRPr lang="en-US"/>
          </a:p>
        </p:txBody>
      </p:sp>
    </p:spTree>
    <p:extLst>
      <p:ext uri="{BB962C8B-B14F-4D97-AF65-F5344CB8AC3E}">
        <p14:creationId xmlns:p14="http://schemas.microsoft.com/office/powerpoint/2010/main" val="21711351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a:xfrm>
            <a:off x="838200" y="365125"/>
            <a:ext cx="10515600" cy="1793613"/>
          </a:xfrm>
        </p:spPr>
        <p:txBody>
          <a:bodyPr>
            <a:normAutofit/>
          </a:bodyPr>
          <a:lstStyle/>
          <a:p>
            <a:pPr algn="ctr"/>
            <a:r>
              <a:rPr lang="en-US" b="1" dirty="0"/>
              <a:t>Wiretapping Tool: Torrential Downpour</a:t>
            </a:r>
            <a:br>
              <a:rPr lang="en-US" b="1" dirty="0"/>
            </a:br>
            <a:r>
              <a:rPr lang="en-US" sz="2200" dirty="0"/>
              <a:t>(or similar Law Enforcement only tool)</a:t>
            </a:r>
            <a:br>
              <a:rPr lang="en-US" b="1" dirty="0"/>
            </a:br>
            <a:r>
              <a:rPr lang="en-US" dirty="0"/>
              <a:t>Wiretaps BitTorrent Networks</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2488676"/>
            <a:ext cx="10515600" cy="3658124"/>
          </a:xfrm>
        </p:spPr>
        <p:txBody>
          <a:bodyPr>
            <a:normAutofit/>
          </a:bodyPr>
          <a:lstStyle/>
          <a:p>
            <a:pPr>
              <a:spcBef>
                <a:spcPts val="0"/>
              </a:spcBef>
              <a:spcAft>
                <a:spcPts val="600"/>
              </a:spcAft>
            </a:pPr>
            <a:r>
              <a:rPr lang="en-US" dirty="0">
                <a:latin typeface="Times New Roman" panose="02020603050405020304" pitchFamily="18" charset="0"/>
                <a:ea typeface="Calibri" panose="020F0502020204030204" pitchFamily="34" charset="0"/>
              </a:rPr>
              <a:t>Breaks into the bookkeeping files</a:t>
            </a:r>
          </a:p>
          <a:p>
            <a:pPr>
              <a:spcBef>
                <a:spcPts val="0"/>
              </a:spcBef>
              <a:spcAft>
                <a:spcPts val="600"/>
              </a:spcAft>
            </a:pPr>
            <a:r>
              <a:rPr lang="en-US" dirty="0">
                <a:effectLst/>
                <a:latin typeface="Times New Roman" panose="02020603050405020304" pitchFamily="18" charset="0"/>
                <a:ea typeface="Calibri" panose="020F0502020204030204" pitchFamily="34" charset="0"/>
              </a:rPr>
              <a:t>Steals the</a:t>
            </a:r>
            <a:r>
              <a:rPr lang="en-US" dirty="0">
                <a:latin typeface="Times New Roman" panose="02020603050405020304" pitchFamily="18" charset="0"/>
                <a:ea typeface="Calibri" panose="020F0502020204030204" pitchFamily="34" charset="0"/>
              </a:rPr>
              <a:t> transactional records </a:t>
            </a:r>
          </a:p>
          <a:p>
            <a:pPr>
              <a:spcBef>
                <a:spcPts val="0"/>
              </a:spcBef>
              <a:spcAft>
                <a:spcPts val="600"/>
              </a:spcAft>
            </a:pPr>
            <a:r>
              <a:rPr lang="en-US" dirty="0">
                <a:latin typeface="Times New Roman" panose="02020603050405020304" pitchFamily="18" charset="0"/>
                <a:ea typeface="Calibri" panose="020F0502020204030204" pitchFamily="34" charset="0"/>
              </a:rPr>
              <a:t>Loads IP addresses and hash codes (content) </a:t>
            </a:r>
          </a:p>
          <a:p>
            <a:pPr marL="0" indent="0">
              <a:spcBef>
                <a:spcPts val="0"/>
              </a:spcBef>
              <a:spcAft>
                <a:spcPts val="600"/>
              </a:spcAft>
              <a:buNone/>
            </a:pPr>
            <a:r>
              <a:rPr lang="en-US" dirty="0">
                <a:latin typeface="Times New Roman" panose="02020603050405020304" pitchFamily="18" charset="0"/>
                <a:ea typeface="Calibri" panose="020F0502020204030204" pitchFamily="34" charset="0"/>
              </a:rPr>
              <a:t>	into the ICAC Cops Database</a:t>
            </a:r>
          </a:p>
          <a:p>
            <a:pPr marL="0" indent="0">
              <a:spcBef>
                <a:spcPts val="0"/>
              </a:spcBef>
              <a:spcAft>
                <a:spcPts val="600"/>
              </a:spcAft>
              <a:buNone/>
            </a:pPr>
            <a:endParaRPr lang="en-US" dirty="0">
              <a:latin typeface="Times New Roman" panose="02020603050405020304" pitchFamily="18" charset="0"/>
              <a:ea typeface="Calibri" panose="020F0502020204030204" pitchFamily="34" charset="0"/>
            </a:endParaRPr>
          </a:p>
          <a:p>
            <a:pPr>
              <a:spcBef>
                <a:spcPts val="0"/>
              </a:spcBef>
              <a:spcAft>
                <a:spcPts val="600"/>
              </a:spcAft>
            </a:pPr>
            <a:r>
              <a:rPr lang="en-US" dirty="0">
                <a:latin typeface="Times New Roman" panose="02020603050405020304" pitchFamily="18" charset="0"/>
                <a:ea typeface="Calibri" panose="020F0502020204030204" pitchFamily="34" charset="0"/>
              </a:rPr>
              <a:t>Run periodically</a:t>
            </a:r>
          </a:p>
          <a:p>
            <a:pPr>
              <a:spcBef>
                <a:spcPts val="0"/>
              </a:spcBef>
              <a:spcAft>
                <a:spcPts val="600"/>
              </a:spcAft>
            </a:pPr>
            <a:r>
              <a:rPr lang="en-US" dirty="0">
                <a:latin typeface="Times New Roman" panose="02020603050405020304" pitchFamily="18" charset="0"/>
                <a:ea typeface="Calibri" panose="020F0502020204030204" pitchFamily="34" charset="0"/>
              </a:rPr>
              <a:t>New IP addresses generate an alert</a:t>
            </a:r>
          </a:p>
        </p:txBody>
      </p:sp>
      <p:sp>
        <p:nvSpPr>
          <p:cNvPr id="5" name="Date Placeholder 4">
            <a:extLst>
              <a:ext uri="{FF2B5EF4-FFF2-40B4-BE49-F238E27FC236}">
                <a16:creationId xmlns:a16="http://schemas.microsoft.com/office/drawing/2014/main" id="{3FB6AAB4-FB05-E964-CF89-54C6D731DED8}"/>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36C4080F-8251-4EF2-7ABD-E9D8A2EDC79E}"/>
              </a:ext>
            </a:extLst>
          </p:cNvPr>
          <p:cNvSpPr>
            <a:spLocks noGrp="1"/>
          </p:cNvSpPr>
          <p:nvPr>
            <p:ph type="sldNum" sz="quarter" idx="12"/>
          </p:nvPr>
        </p:nvSpPr>
        <p:spPr/>
        <p:txBody>
          <a:bodyPr/>
          <a:lstStyle/>
          <a:p>
            <a:fld id="{AE52999E-0903-48BA-8107-3D8890001D4F}" type="slidenum">
              <a:rPr lang="en-US" smtClean="0"/>
              <a:t>60</a:t>
            </a:fld>
            <a:endParaRPr lang="en-US"/>
          </a:p>
        </p:txBody>
      </p:sp>
    </p:spTree>
    <p:extLst>
      <p:ext uri="{BB962C8B-B14F-4D97-AF65-F5344CB8AC3E}">
        <p14:creationId xmlns:p14="http://schemas.microsoft.com/office/powerpoint/2010/main" val="26116901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7ACDDE-1522-9E5D-0D7F-E3E986449811}"/>
              </a:ext>
            </a:extLst>
          </p:cNvPr>
          <p:cNvSpPr>
            <a:spLocks noGrp="1"/>
          </p:cNvSpPr>
          <p:nvPr>
            <p:ph type="dt" sz="half" idx="10"/>
          </p:nvPr>
        </p:nvSpPr>
        <p:spPr/>
        <p:txBody>
          <a:bodyPr/>
          <a:lstStyle/>
          <a:p>
            <a:r>
              <a:rPr lang="en-US"/>
              <a:t>July 2025</a:t>
            </a:r>
          </a:p>
        </p:txBody>
      </p:sp>
      <p:pic>
        <p:nvPicPr>
          <p:cNvPr id="5" name="Picture 4">
            <a:extLst>
              <a:ext uri="{FF2B5EF4-FFF2-40B4-BE49-F238E27FC236}">
                <a16:creationId xmlns:a16="http://schemas.microsoft.com/office/drawing/2014/main" id="{DC7DE40F-2038-8425-1811-214BB92E0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8187" y="84371"/>
            <a:ext cx="8014225" cy="6637104"/>
          </a:xfrm>
          <a:prstGeom prst="rect">
            <a:avLst/>
          </a:prstGeom>
        </p:spPr>
      </p:pic>
      <p:sp>
        <p:nvSpPr>
          <p:cNvPr id="6" name="TextBox 5">
            <a:extLst>
              <a:ext uri="{FF2B5EF4-FFF2-40B4-BE49-F238E27FC236}">
                <a16:creationId xmlns:a16="http://schemas.microsoft.com/office/drawing/2014/main" id="{FC4468DB-397D-2657-4078-B1AA4A368904}"/>
              </a:ext>
            </a:extLst>
          </p:cNvPr>
          <p:cNvSpPr txBox="1"/>
          <p:nvPr/>
        </p:nvSpPr>
        <p:spPr>
          <a:xfrm>
            <a:off x="346271" y="1235202"/>
            <a:ext cx="1986634" cy="3970318"/>
          </a:xfrm>
          <a:prstGeom prst="rect">
            <a:avLst/>
          </a:prstGeom>
          <a:noFill/>
        </p:spPr>
        <p:txBody>
          <a:bodyPr wrap="none" rtlCol="0">
            <a:spAutoFit/>
          </a:bodyPr>
          <a:lstStyle/>
          <a:p>
            <a:r>
              <a:rPr lang="en-US" sz="2800" b="1" u="sng" dirty="0"/>
              <a:t>Homeland </a:t>
            </a:r>
          </a:p>
          <a:p>
            <a:r>
              <a:rPr lang="en-US" sz="2800" b="1" u="sng" dirty="0"/>
              <a:t>Security’s</a:t>
            </a:r>
          </a:p>
          <a:p>
            <a:r>
              <a:rPr lang="en-US" sz="2800" dirty="0"/>
              <a:t>Wiretapping</a:t>
            </a:r>
          </a:p>
          <a:p>
            <a:r>
              <a:rPr lang="en-US" sz="2800" dirty="0"/>
              <a:t>Software</a:t>
            </a:r>
          </a:p>
          <a:p>
            <a:r>
              <a:rPr lang="en-US" sz="2800" dirty="0"/>
              <a:t>Program</a:t>
            </a:r>
          </a:p>
          <a:p>
            <a:endParaRPr lang="en-US" sz="2800" dirty="0"/>
          </a:p>
          <a:p>
            <a:r>
              <a:rPr lang="en-US" sz="2800" dirty="0"/>
              <a:t>Confirms </a:t>
            </a:r>
          </a:p>
          <a:p>
            <a:r>
              <a:rPr lang="en-US" sz="2800" dirty="0"/>
              <a:t>Officer’s</a:t>
            </a:r>
          </a:p>
          <a:p>
            <a:r>
              <a:rPr lang="en-US" sz="2800" dirty="0"/>
              <a:t>Testimony</a:t>
            </a:r>
          </a:p>
        </p:txBody>
      </p:sp>
      <p:sp>
        <p:nvSpPr>
          <p:cNvPr id="4" name="Slide Number Placeholder 3">
            <a:extLst>
              <a:ext uri="{FF2B5EF4-FFF2-40B4-BE49-F238E27FC236}">
                <a16:creationId xmlns:a16="http://schemas.microsoft.com/office/drawing/2014/main" id="{C00A0036-E5D6-836B-5098-29EF58C0050C}"/>
              </a:ext>
            </a:extLst>
          </p:cNvPr>
          <p:cNvSpPr>
            <a:spLocks noGrp="1"/>
          </p:cNvSpPr>
          <p:nvPr>
            <p:ph type="sldNum" sz="quarter" idx="12"/>
          </p:nvPr>
        </p:nvSpPr>
        <p:spPr/>
        <p:txBody>
          <a:bodyPr/>
          <a:lstStyle/>
          <a:p>
            <a:fld id="{AE52999E-0903-48BA-8107-3D8890001D4F}" type="slidenum">
              <a:rPr lang="en-US" smtClean="0"/>
              <a:t>61</a:t>
            </a:fld>
            <a:endParaRPr lang="en-US"/>
          </a:p>
        </p:txBody>
      </p:sp>
    </p:spTree>
    <p:extLst>
      <p:ext uri="{BB962C8B-B14F-4D97-AF65-F5344CB8AC3E}">
        <p14:creationId xmlns:p14="http://schemas.microsoft.com/office/powerpoint/2010/main" val="1053699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546EC-609B-39B0-DAA4-89DB3F75652E}"/>
              </a:ext>
            </a:extLst>
          </p:cNvPr>
          <p:cNvSpPr>
            <a:spLocks noGrp="1"/>
          </p:cNvSpPr>
          <p:nvPr>
            <p:ph type="title"/>
          </p:nvPr>
        </p:nvSpPr>
        <p:spPr/>
        <p:txBody>
          <a:bodyPr/>
          <a:lstStyle/>
          <a:p>
            <a:pPr algn="ctr"/>
            <a:r>
              <a:rPr lang="en-US" b="1" dirty="0"/>
              <a:t>Pick Network You Want to Wiretap</a:t>
            </a:r>
            <a:br>
              <a:rPr lang="en-US" b="1" dirty="0"/>
            </a:br>
            <a:r>
              <a:rPr lang="en-US" sz="3200" b="1" dirty="0"/>
              <a:t>(without a warrant)</a:t>
            </a:r>
            <a:endParaRPr lang="en-US" b="1" dirty="0"/>
          </a:p>
        </p:txBody>
      </p:sp>
      <p:pic>
        <p:nvPicPr>
          <p:cNvPr id="7" name="Content Placeholder 6">
            <a:extLst>
              <a:ext uri="{FF2B5EF4-FFF2-40B4-BE49-F238E27FC236}">
                <a16:creationId xmlns:a16="http://schemas.microsoft.com/office/drawing/2014/main" id="{5B46B88B-C72C-707D-BC7D-0FDD21B553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4784" y="1603409"/>
            <a:ext cx="9762432" cy="4752941"/>
          </a:xfrm>
        </p:spPr>
      </p:pic>
      <p:sp>
        <p:nvSpPr>
          <p:cNvPr id="4" name="Date Placeholder 3">
            <a:extLst>
              <a:ext uri="{FF2B5EF4-FFF2-40B4-BE49-F238E27FC236}">
                <a16:creationId xmlns:a16="http://schemas.microsoft.com/office/drawing/2014/main" id="{CECB19B7-51CE-C564-16EB-B24E8487CE2E}"/>
              </a:ext>
            </a:extLst>
          </p:cNvPr>
          <p:cNvSpPr>
            <a:spLocks noGrp="1"/>
          </p:cNvSpPr>
          <p:nvPr>
            <p:ph type="dt" sz="half" idx="10"/>
          </p:nvPr>
        </p:nvSpPr>
        <p:spPr/>
        <p:txBody>
          <a:bodyPr/>
          <a:lstStyle/>
          <a:p>
            <a:r>
              <a:rPr lang="en-US"/>
              <a:t>July 2025</a:t>
            </a:r>
          </a:p>
        </p:txBody>
      </p:sp>
      <p:sp>
        <p:nvSpPr>
          <p:cNvPr id="3" name="Slide Number Placeholder 2">
            <a:extLst>
              <a:ext uri="{FF2B5EF4-FFF2-40B4-BE49-F238E27FC236}">
                <a16:creationId xmlns:a16="http://schemas.microsoft.com/office/drawing/2014/main" id="{C55226C0-0B76-8CDB-5C58-76C90095BFDA}"/>
              </a:ext>
            </a:extLst>
          </p:cNvPr>
          <p:cNvSpPr>
            <a:spLocks noGrp="1"/>
          </p:cNvSpPr>
          <p:nvPr>
            <p:ph type="sldNum" sz="quarter" idx="12"/>
          </p:nvPr>
        </p:nvSpPr>
        <p:spPr/>
        <p:txBody>
          <a:bodyPr/>
          <a:lstStyle/>
          <a:p>
            <a:fld id="{AE52999E-0903-48BA-8107-3D8890001D4F}" type="slidenum">
              <a:rPr lang="en-US" smtClean="0"/>
              <a:t>62</a:t>
            </a:fld>
            <a:endParaRPr lang="en-US"/>
          </a:p>
        </p:txBody>
      </p:sp>
    </p:spTree>
    <p:extLst>
      <p:ext uri="{BB962C8B-B14F-4D97-AF65-F5344CB8AC3E}">
        <p14:creationId xmlns:p14="http://schemas.microsoft.com/office/powerpoint/2010/main" val="120253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8DA24-9425-1916-A87E-17953D9E5FD3}"/>
              </a:ext>
            </a:extLst>
          </p:cNvPr>
          <p:cNvSpPr>
            <a:spLocks noGrp="1"/>
          </p:cNvSpPr>
          <p:nvPr>
            <p:ph type="title"/>
          </p:nvPr>
        </p:nvSpPr>
        <p:spPr/>
        <p:txBody>
          <a:bodyPr>
            <a:normAutofit/>
          </a:bodyPr>
          <a:lstStyle/>
          <a:p>
            <a:pPr algn="ctr"/>
            <a:r>
              <a:rPr lang="en-US" b="1" dirty="0"/>
              <a:t>Intercept Content for a Pie Chart </a:t>
            </a:r>
            <a:br>
              <a:rPr lang="en-US" b="1" dirty="0"/>
            </a:br>
            <a:r>
              <a:rPr lang="en-US" sz="3200" b="1" dirty="0"/>
              <a:t>N</a:t>
            </a:r>
            <a:r>
              <a:rPr lang="en-US" sz="3200" dirty="0"/>
              <a:t>ote: ANY topic can be flagged “of interest”</a:t>
            </a:r>
            <a:endParaRPr lang="en-US" dirty="0"/>
          </a:p>
        </p:txBody>
      </p:sp>
      <p:pic>
        <p:nvPicPr>
          <p:cNvPr id="7" name="Content Placeholder 6">
            <a:extLst>
              <a:ext uri="{FF2B5EF4-FFF2-40B4-BE49-F238E27FC236}">
                <a16:creationId xmlns:a16="http://schemas.microsoft.com/office/drawing/2014/main" id="{41378836-29C4-12BB-4536-42416D002E0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592398"/>
            <a:ext cx="9653255" cy="4741001"/>
          </a:xfrm>
        </p:spPr>
      </p:pic>
      <p:sp>
        <p:nvSpPr>
          <p:cNvPr id="4" name="Date Placeholder 3">
            <a:extLst>
              <a:ext uri="{FF2B5EF4-FFF2-40B4-BE49-F238E27FC236}">
                <a16:creationId xmlns:a16="http://schemas.microsoft.com/office/drawing/2014/main" id="{31B66985-90C7-29FE-614F-F582B422E371}"/>
              </a:ext>
            </a:extLst>
          </p:cNvPr>
          <p:cNvSpPr>
            <a:spLocks noGrp="1"/>
          </p:cNvSpPr>
          <p:nvPr>
            <p:ph type="dt" sz="half" idx="10"/>
          </p:nvPr>
        </p:nvSpPr>
        <p:spPr/>
        <p:txBody>
          <a:bodyPr/>
          <a:lstStyle/>
          <a:p>
            <a:r>
              <a:rPr lang="en-US"/>
              <a:t>July 2025</a:t>
            </a:r>
          </a:p>
        </p:txBody>
      </p:sp>
      <p:sp>
        <p:nvSpPr>
          <p:cNvPr id="8" name="TextBox 7">
            <a:extLst>
              <a:ext uri="{FF2B5EF4-FFF2-40B4-BE49-F238E27FC236}">
                <a16:creationId xmlns:a16="http://schemas.microsoft.com/office/drawing/2014/main" id="{242F496E-5423-110C-EDCE-4321BFF802EA}"/>
              </a:ext>
            </a:extLst>
          </p:cNvPr>
          <p:cNvSpPr txBox="1"/>
          <p:nvPr/>
        </p:nvSpPr>
        <p:spPr>
          <a:xfrm>
            <a:off x="10622983" y="4794934"/>
            <a:ext cx="936154" cy="646331"/>
          </a:xfrm>
          <a:prstGeom prst="rect">
            <a:avLst/>
          </a:prstGeom>
          <a:noFill/>
          <a:ln>
            <a:solidFill>
              <a:srgbClr val="FF0000"/>
            </a:solidFill>
          </a:ln>
        </p:spPr>
        <p:txBody>
          <a:bodyPr wrap="none" rtlCol="0">
            <a:spAutoFit/>
          </a:bodyPr>
          <a:lstStyle/>
          <a:p>
            <a:r>
              <a:rPr lang="en-US" dirty="0"/>
              <a:t>Legal?</a:t>
            </a:r>
          </a:p>
          <a:p>
            <a:r>
              <a:rPr lang="en-US" dirty="0"/>
              <a:t>Content</a:t>
            </a:r>
          </a:p>
        </p:txBody>
      </p:sp>
      <p:cxnSp>
        <p:nvCxnSpPr>
          <p:cNvPr id="10" name="Straight Arrow Connector 9">
            <a:extLst>
              <a:ext uri="{FF2B5EF4-FFF2-40B4-BE49-F238E27FC236}">
                <a16:creationId xmlns:a16="http://schemas.microsoft.com/office/drawing/2014/main" id="{ABCBD900-B5F5-2835-2AEC-BBC8CD85F529}"/>
              </a:ext>
            </a:extLst>
          </p:cNvPr>
          <p:cNvCxnSpPr>
            <a:cxnSpLocks/>
            <a:stCxn id="8" idx="1"/>
          </p:cNvCxnSpPr>
          <p:nvPr/>
        </p:nvCxnSpPr>
        <p:spPr>
          <a:xfrm flipH="1">
            <a:off x="8794750" y="5118100"/>
            <a:ext cx="1828233" cy="21333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C7A410A5-8904-6EE8-FBBD-CB65C8C65D47}"/>
              </a:ext>
            </a:extLst>
          </p:cNvPr>
          <p:cNvCxnSpPr>
            <a:cxnSpLocks/>
            <a:stCxn id="8" idx="1"/>
          </p:cNvCxnSpPr>
          <p:nvPr/>
        </p:nvCxnSpPr>
        <p:spPr>
          <a:xfrm flipH="1" flipV="1">
            <a:off x="9575800" y="4399058"/>
            <a:ext cx="1047183" cy="719042"/>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A2711DB9-EAF1-5312-4108-7DCC176F6F9F}"/>
              </a:ext>
            </a:extLst>
          </p:cNvPr>
          <p:cNvCxnSpPr>
            <a:cxnSpLocks/>
          </p:cNvCxnSpPr>
          <p:nvPr/>
        </p:nvCxnSpPr>
        <p:spPr>
          <a:xfrm flipH="1" flipV="1">
            <a:off x="7312308" y="2190803"/>
            <a:ext cx="3310675" cy="260413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6CBBD83A-3FB5-E3A2-169C-AEF72BFA6CBC}"/>
              </a:ext>
            </a:extLst>
          </p:cNvPr>
          <p:cNvSpPr>
            <a:spLocks noGrp="1"/>
          </p:cNvSpPr>
          <p:nvPr>
            <p:ph type="sldNum" sz="quarter" idx="12"/>
          </p:nvPr>
        </p:nvSpPr>
        <p:spPr/>
        <p:txBody>
          <a:bodyPr/>
          <a:lstStyle/>
          <a:p>
            <a:fld id="{AE52999E-0903-48BA-8107-3D8890001D4F}" type="slidenum">
              <a:rPr lang="en-US" smtClean="0"/>
              <a:t>63</a:t>
            </a:fld>
            <a:endParaRPr lang="en-US"/>
          </a:p>
        </p:txBody>
      </p:sp>
    </p:spTree>
    <p:extLst>
      <p:ext uri="{BB962C8B-B14F-4D97-AF65-F5344CB8AC3E}">
        <p14:creationId xmlns:p14="http://schemas.microsoft.com/office/powerpoint/2010/main" val="2739510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69B56-93A5-70AF-C349-8238796B9195}"/>
              </a:ext>
            </a:extLst>
          </p:cNvPr>
          <p:cNvSpPr>
            <a:spLocks noGrp="1"/>
          </p:cNvSpPr>
          <p:nvPr>
            <p:ph type="title"/>
          </p:nvPr>
        </p:nvSpPr>
        <p:spPr/>
        <p:txBody>
          <a:bodyPr/>
          <a:lstStyle/>
          <a:p>
            <a:pPr algn="ctr"/>
            <a:r>
              <a:rPr lang="en-US" b="1" dirty="0"/>
              <a:t>IP Addresses Intercepted </a:t>
            </a:r>
            <a:br>
              <a:rPr lang="en-US" b="1" dirty="0"/>
            </a:br>
            <a:r>
              <a:rPr lang="en-US" b="1" dirty="0"/>
              <a:t>and Geo-Located</a:t>
            </a:r>
          </a:p>
        </p:txBody>
      </p:sp>
      <p:pic>
        <p:nvPicPr>
          <p:cNvPr id="7" name="Content Placeholder 6">
            <a:extLst>
              <a:ext uri="{FF2B5EF4-FFF2-40B4-BE49-F238E27FC236}">
                <a16:creationId xmlns:a16="http://schemas.microsoft.com/office/drawing/2014/main" id="{0D007B1C-B4CA-085F-F766-DF0C5AB0863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4934" y="1690688"/>
            <a:ext cx="7462132" cy="2549048"/>
          </a:xfrm>
        </p:spPr>
      </p:pic>
      <p:sp>
        <p:nvSpPr>
          <p:cNvPr id="4" name="Date Placeholder 3">
            <a:extLst>
              <a:ext uri="{FF2B5EF4-FFF2-40B4-BE49-F238E27FC236}">
                <a16:creationId xmlns:a16="http://schemas.microsoft.com/office/drawing/2014/main" id="{74596A0B-949B-7B04-C6EE-96F24421F9C3}"/>
              </a:ext>
            </a:extLst>
          </p:cNvPr>
          <p:cNvSpPr>
            <a:spLocks noGrp="1"/>
          </p:cNvSpPr>
          <p:nvPr>
            <p:ph type="dt" sz="half" idx="10"/>
          </p:nvPr>
        </p:nvSpPr>
        <p:spPr/>
        <p:txBody>
          <a:bodyPr/>
          <a:lstStyle/>
          <a:p>
            <a:r>
              <a:rPr lang="en-US"/>
              <a:t>July 2025</a:t>
            </a:r>
          </a:p>
        </p:txBody>
      </p:sp>
      <p:pic>
        <p:nvPicPr>
          <p:cNvPr id="11" name="Picture 10">
            <a:extLst>
              <a:ext uri="{FF2B5EF4-FFF2-40B4-BE49-F238E27FC236}">
                <a16:creationId xmlns:a16="http://schemas.microsoft.com/office/drawing/2014/main" id="{D9BA42AB-6683-3A68-D8EE-00F4F54985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4934" y="4889324"/>
            <a:ext cx="7462132" cy="1492426"/>
          </a:xfrm>
          <a:prstGeom prst="rect">
            <a:avLst/>
          </a:prstGeom>
        </p:spPr>
      </p:pic>
      <p:sp>
        <p:nvSpPr>
          <p:cNvPr id="12" name="Oval 11">
            <a:extLst>
              <a:ext uri="{FF2B5EF4-FFF2-40B4-BE49-F238E27FC236}">
                <a16:creationId xmlns:a16="http://schemas.microsoft.com/office/drawing/2014/main" id="{DB54F0F8-2C3D-DB7D-4FA9-5B046AB4E310}"/>
              </a:ext>
            </a:extLst>
          </p:cNvPr>
          <p:cNvSpPr/>
          <p:nvPr/>
        </p:nvSpPr>
        <p:spPr>
          <a:xfrm>
            <a:off x="7658100" y="5565299"/>
            <a:ext cx="1905000" cy="52593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55ADBA2E-54FB-3338-3835-9821F3A6E894}"/>
              </a:ext>
            </a:extLst>
          </p:cNvPr>
          <p:cNvSpPr txBox="1"/>
          <p:nvPr/>
        </p:nvSpPr>
        <p:spPr>
          <a:xfrm>
            <a:off x="3581400" y="4379864"/>
            <a:ext cx="1345433" cy="369332"/>
          </a:xfrm>
          <a:prstGeom prst="rect">
            <a:avLst/>
          </a:prstGeom>
          <a:noFill/>
        </p:spPr>
        <p:txBody>
          <a:bodyPr wrap="none" rtlCol="0">
            <a:spAutoFit/>
          </a:bodyPr>
          <a:lstStyle/>
          <a:p>
            <a:r>
              <a:rPr lang="en-US" dirty="0"/>
              <a:t>IP addresses</a:t>
            </a:r>
          </a:p>
        </p:txBody>
      </p:sp>
      <p:cxnSp>
        <p:nvCxnSpPr>
          <p:cNvPr id="14" name="Straight Arrow Connector 13">
            <a:extLst>
              <a:ext uri="{FF2B5EF4-FFF2-40B4-BE49-F238E27FC236}">
                <a16:creationId xmlns:a16="http://schemas.microsoft.com/office/drawing/2014/main" id="{75F00E99-E517-26D8-E198-D638CD2A34A4}"/>
              </a:ext>
            </a:extLst>
          </p:cNvPr>
          <p:cNvCxnSpPr>
            <a:cxnSpLocks/>
            <a:stCxn id="13" idx="3"/>
          </p:cNvCxnSpPr>
          <p:nvPr/>
        </p:nvCxnSpPr>
        <p:spPr>
          <a:xfrm flipV="1">
            <a:off x="4926833" y="3556000"/>
            <a:ext cx="559567" cy="100853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C5BE854E-A7EE-0F60-A714-BC6ADDB324EE}"/>
              </a:ext>
            </a:extLst>
          </p:cNvPr>
          <p:cNvCxnSpPr>
            <a:cxnSpLocks/>
            <a:stCxn id="13" idx="2"/>
          </p:cNvCxnSpPr>
          <p:nvPr/>
        </p:nvCxnSpPr>
        <p:spPr>
          <a:xfrm flipH="1">
            <a:off x="3581400" y="4749196"/>
            <a:ext cx="672717" cy="119440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FA7AEC1-A093-43E0-C282-B27A83C41233}"/>
              </a:ext>
            </a:extLst>
          </p:cNvPr>
          <p:cNvSpPr>
            <a:spLocks noGrp="1"/>
          </p:cNvSpPr>
          <p:nvPr>
            <p:ph type="sldNum" sz="quarter" idx="12"/>
          </p:nvPr>
        </p:nvSpPr>
        <p:spPr/>
        <p:txBody>
          <a:bodyPr/>
          <a:lstStyle/>
          <a:p>
            <a:fld id="{AE52999E-0903-48BA-8107-3D8890001D4F}" type="slidenum">
              <a:rPr lang="en-US" smtClean="0"/>
              <a:t>64</a:t>
            </a:fld>
            <a:endParaRPr lang="en-US"/>
          </a:p>
        </p:txBody>
      </p:sp>
    </p:spTree>
    <p:extLst>
      <p:ext uri="{BB962C8B-B14F-4D97-AF65-F5344CB8AC3E}">
        <p14:creationId xmlns:p14="http://schemas.microsoft.com/office/powerpoint/2010/main" val="175300625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91E92-C725-CD50-D3F0-EEF8BB31DAB8}"/>
              </a:ext>
            </a:extLst>
          </p:cNvPr>
          <p:cNvSpPr>
            <a:spLocks noGrp="1"/>
          </p:cNvSpPr>
          <p:nvPr>
            <p:ph type="title"/>
          </p:nvPr>
        </p:nvSpPr>
        <p:spPr>
          <a:xfrm>
            <a:off x="838200" y="365125"/>
            <a:ext cx="10541000" cy="1325563"/>
          </a:xfrm>
        </p:spPr>
        <p:txBody>
          <a:bodyPr/>
          <a:lstStyle/>
          <a:p>
            <a:pPr algn="ctr"/>
            <a:r>
              <a:rPr lang="en-US" b="1" dirty="0"/>
              <a:t>User GUIDs Intercepted </a:t>
            </a:r>
            <a:br>
              <a:rPr lang="en-US" b="1" dirty="0"/>
            </a:br>
            <a:r>
              <a:rPr lang="en-US" sz="3200" b="1" dirty="0"/>
              <a:t>(Globally Unique Identifier)</a:t>
            </a:r>
            <a:endParaRPr lang="en-US" b="1" dirty="0"/>
          </a:p>
        </p:txBody>
      </p:sp>
      <p:sp>
        <p:nvSpPr>
          <p:cNvPr id="4" name="Date Placeholder 3">
            <a:extLst>
              <a:ext uri="{FF2B5EF4-FFF2-40B4-BE49-F238E27FC236}">
                <a16:creationId xmlns:a16="http://schemas.microsoft.com/office/drawing/2014/main" id="{5FD9AF15-159F-0E20-37B4-EA3042E63F07}"/>
              </a:ext>
            </a:extLst>
          </p:cNvPr>
          <p:cNvSpPr>
            <a:spLocks noGrp="1"/>
          </p:cNvSpPr>
          <p:nvPr>
            <p:ph type="dt" sz="half" idx="10"/>
          </p:nvPr>
        </p:nvSpPr>
        <p:spPr/>
        <p:txBody>
          <a:bodyPr/>
          <a:lstStyle/>
          <a:p>
            <a:r>
              <a:rPr lang="en-US"/>
              <a:t>July 2025</a:t>
            </a:r>
          </a:p>
        </p:txBody>
      </p:sp>
      <p:pic>
        <p:nvPicPr>
          <p:cNvPr id="15" name="Content Placeholder 14">
            <a:extLst>
              <a:ext uri="{FF2B5EF4-FFF2-40B4-BE49-F238E27FC236}">
                <a16:creationId xmlns:a16="http://schemas.microsoft.com/office/drawing/2014/main" id="{F3C6FD95-CDCB-9AC4-7629-E9228325CB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058" y="2039938"/>
            <a:ext cx="10491142" cy="4316412"/>
          </a:xfrm>
        </p:spPr>
      </p:pic>
      <p:sp>
        <p:nvSpPr>
          <p:cNvPr id="16" name="TextBox 15">
            <a:extLst>
              <a:ext uri="{FF2B5EF4-FFF2-40B4-BE49-F238E27FC236}">
                <a16:creationId xmlns:a16="http://schemas.microsoft.com/office/drawing/2014/main" id="{B179E739-D590-F1C9-C225-92E04F91CC25}"/>
              </a:ext>
            </a:extLst>
          </p:cNvPr>
          <p:cNvSpPr txBox="1"/>
          <p:nvPr/>
        </p:nvSpPr>
        <p:spPr>
          <a:xfrm>
            <a:off x="4686300" y="1503919"/>
            <a:ext cx="3169586" cy="369332"/>
          </a:xfrm>
          <a:prstGeom prst="rect">
            <a:avLst/>
          </a:prstGeom>
          <a:noFill/>
        </p:spPr>
        <p:txBody>
          <a:bodyPr wrap="none" rtlCol="0">
            <a:spAutoFit/>
          </a:bodyPr>
          <a:lstStyle/>
          <a:p>
            <a:r>
              <a:rPr lang="en-US" dirty="0"/>
              <a:t>Note the Date and Time Stamps</a:t>
            </a:r>
          </a:p>
        </p:txBody>
      </p:sp>
      <p:cxnSp>
        <p:nvCxnSpPr>
          <p:cNvPr id="17" name="Straight Arrow Connector 16">
            <a:extLst>
              <a:ext uri="{FF2B5EF4-FFF2-40B4-BE49-F238E27FC236}">
                <a16:creationId xmlns:a16="http://schemas.microsoft.com/office/drawing/2014/main" id="{08B37934-770F-7A90-B690-70D8AF56BD7D}"/>
              </a:ext>
            </a:extLst>
          </p:cNvPr>
          <p:cNvCxnSpPr>
            <a:cxnSpLocks/>
          </p:cNvCxnSpPr>
          <p:nvPr/>
        </p:nvCxnSpPr>
        <p:spPr>
          <a:xfrm flipH="1">
            <a:off x="5232400" y="1857375"/>
            <a:ext cx="672717" cy="1194404"/>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FE01A36-5F4B-25F5-6C09-C737E9AE16AA}"/>
              </a:ext>
            </a:extLst>
          </p:cNvPr>
          <p:cNvCxnSpPr>
            <a:cxnSpLocks/>
          </p:cNvCxnSpPr>
          <p:nvPr/>
        </p:nvCxnSpPr>
        <p:spPr>
          <a:xfrm>
            <a:off x="6654789" y="1873251"/>
            <a:ext cx="571511" cy="1178528"/>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C8E5BD96-5A0E-8CAE-DC7C-BE551E9FE86F}"/>
              </a:ext>
            </a:extLst>
          </p:cNvPr>
          <p:cNvSpPr>
            <a:spLocks noGrp="1"/>
          </p:cNvSpPr>
          <p:nvPr>
            <p:ph type="sldNum" sz="quarter" idx="12"/>
          </p:nvPr>
        </p:nvSpPr>
        <p:spPr/>
        <p:txBody>
          <a:bodyPr/>
          <a:lstStyle/>
          <a:p>
            <a:fld id="{AE52999E-0903-48BA-8107-3D8890001D4F}" type="slidenum">
              <a:rPr lang="en-US" smtClean="0"/>
              <a:t>65</a:t>
            </a:fld>
            <a:endParaRPr lang="en-US"/>
          </a:p>
        </p:txBody>
      </p:sp>
    </p:spTree>
    <p:extLst>
      <p:ext uri="{BB962C8B-B14F-4D97-AF65-F5344CB8AC3E}">
        <p14:creationId xmlns:p14="http://schemas.microsoft.com/office/powerpoint/2010/main" val="360002677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200" y="2061296"/>
            <a:ext cx="10515600" cy="4069340"/>
          </a:xfrm>
        </p:spPr>
        <p:txBody>
          <a:bodyPr>
            <a:normAutofit/>
          </a:bodyPr>
          <a:lstStyle/>
          <a:p>
            <a:pPr marL="0" indent="0" algn="ctr">
              <a:buNone/>
            </a:pPr>
            <a:r>
              <a:rPr lang="en-US" b="1" dirty="0"/>
              <a:t>Obtained WITHOUT A WARRANT</a:t>
            </a:r>
          </a:p>
          <a:p>
            <a:endParaRPr lang="en-US" dirty="0"/>
          </a:p>
          <a:p>
            <a:r>
              <a:rPr lang="en-US" dirty="0"/>
              <a:t>Bookkeeping files are used to inventorying content downloaded to people’s private computers:</a:t>
            </a:r>
          </a:p>
          <a:p>
            <a:pPr lvl="1"/>
            <a:r>
              <a:rPr lang="en-US" dirty="0"/>
              <a:t>Filenames</a:t>
            </a:r>
          </a:p>
          <a:p>
            <a:pPr lvl="1"/>
            <a:r>
              <a:rPr lang="en-US" dirty="0"/>
              <a:t>IP addresses</a:t>
            </a:r>
          </a:p>
          <a:p>
            <a:pPr lvl="1"/>
            <a:r>
              <a:rPr lang="en-US" dirty="0"/>
              <a:t>Dates and times of file transfers</a:t>
            </a:r>
          </a:p>
          <a:p>
            <a:pPr lvl="1"/>
            <a:r>
              <a:rPr lang="en-US" dirty="0"/>
              <a:t>Subscriber information</a:t>
            </a:r>
          </a:p>
          <a:p>
            <a:pPr lvl="1"/>
            <a:r>
              <a:rPr lang="en-US" u="sng" dirty="0"/>
              <a:t>Hash codes</a:t>
            </a:r>
            <a:r>
              <a:rPr lang="en-US" dirty="0"/>
              <a:t> – “fingerprint” what was downloaded - CONTENT</a:t>
            </a:r>
          </a:p>
          <a:p>
            <a:pPr marL="457200" lvl="1" indent="0">
              <a:buNone/>
            </a:pPr>
            <a:endParaRPr lang="en-US" dirty="0"/>
          </a:p>
          <a:p>
            <a:endParaRPr lang="en-US" dirty="0"/>
          </a:p>
          <a:p>
            <a:endParaRPr lang="en-US" dirty="0"/>
          </a:p>
          <a:p>
            <a:endParaRPr lang="en-US" dirty="0"/>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ICAC Cops Database </a:t>
            </a:r>
          </a:p>
          <a:p>
            <a:pPr algn="ctr"/>
            <a:r>
              <a:rPr lang="en-US" b="1" dirty="0"/>
              <a:t>of Intercepted Content and IP Addresses</a:t>
            </a:r>
          </a:p>
        </p:txBody>
      </p:sp>
      <p:sp>
        <p:nvSpPr>
          <p:cNvPr id="2" name="Date Placeholder 1">
            <a:extLst>
              <a:ext uri="{FF2B5EF4-FFF2-40B4-BE49-F238E27FC236}">
                <a16:creationId xmlns:a16="http://schemas.microsoft.com/office/drawing/2014/main" id="{2496CAEE-765A-4EF5-A161-58BE07494DB6}"/>
              </a:ext>
            </a:extLst>
          </p:cNvPr>
          <p:cNvSpPr>
            <a:spLocks noGrp="1"/>
          </p:cNvSpPr>
          <p:nvPr>
            <p:ph type="dt" sz="half" idx="10"/>
          </p:nvPr>
        </p:nvSpPr>
        <p:spPr/>
        <p:txBody>
          <a:bodyPr/>
          <a:lstStyle/>
          <a:p>
            <a:r>
              <a:rPr lang="en-US"/>
              <a:t>July 2025</a:t>
            </a:r>
          </a:p>
        </p:txBody>
      </p:sp>
      <p:sp>
        <p:nvSpPr>
          <p:cNvPr id="5" name="Slide Number Placeholder 4">
            <a:extLst>
              <a:ext uri="{FF2B5EF4-FFF2-40B4-BE49-F238E27FC236}">
                <a16:creationId xmlns:a16="http://schemas.microsoft.com/office/drawing/2014/main" id="{DF8D3287-B45E-8052-07B0-752E0D9DA570}"/>
              </a:ext>
            </a:extLst>
          </p:cNvPr>
          <p:cNvSpPr>
            <a:spLocks noGrp="1"/>
          </p:cNvSpPr>
          <p:nvPr>
            <p:ph type="sldNum" sz="quarter" idx="12"/>
          </p:nvPr>
        </p:nvSpPr>
        <p:spPr/>
        <p:txBody>
          <a:bodyPr/>
          <a:lstStyle/>
          <a:p>
            <a:fld id="{AE52999E-0903-48BA-8107-3D8890001D4F}" type="slidenum">
              <a:rPr lang="en-US" smtClean="0"/>
              <a:t>66</a:t>
            </a:fld>
            <a:endParaRPr lang="en-US"/>
          </a:p>
        </p:txBody>
      </p:sp>
    </p:spTree>
    <p:extLst>
      <p:ext uri="{BB962C8B-B14F-4D97-AF65-F5344CB8AC3E}">
        <p14:creationId xmlns:p14="http://schemas.microsoft.com/office/powerpoint/2010/main" val="23138481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97C5C-52AC-47EA-A346-07FBBB66AD20}"/>
              </a:ext>
            </a:extLst>
          </p:cNvPr>
          <p:cNvSpPr>
            <a:spLocks noGrp="1"/>
          </p:cNvSpPr>
          <p:nvPr>
            <p:ph type="title"/>
          </p:nvPr>
        </p:nvSpPr>
        <p:spPr>
          <a:xfrm>
            <a:off x="838200" y="1533526"/>
            <a:ext cx="10515600" cy="3095624"/>
          </a:xfrm>
        </p:spPr>
        <p:txBody>
          <a:bodyPr>
            <a:normAutofit fontScale="90000"/>
          </a:bodyPr>
          <a:lstStyle/>
          <a:p>
            <a:pPr algn="ctr"/>
            <a:r>
              <a:rPr lang="en-US" b="1" dirty="0"/>
              <a:t>Remote Search of </a:t>
            </a:r>
            <a:br>
              <a:rPr lang="en-US" b="1" dirty="0"/>
            </a:br>
            <a:r>
              <a:rPr lang="en-US" b="1" dirty="0"/>
              <a:t>Defendant’s Private Computer</a:t>
            </a:r>
            <a:br>
              <a:rPr lang="en-US" b="1" dirty="0"/>
            </a:br>
            <a:br>
              <a:rPr lang="en-US" b="1" dirty="0"/>
            </a:br>
            <a:r>
              <a:rPr lang="en-US" b="1" u="sng" dirty="0"/>
              <a:t>WITHOUT</a:t>
            </a:r>
            <a:r>
              <a:rPr lang="en-US" b="1" dirty="0"/>
              <a:t> a Warrant</a:t>
            </a:r>
            <a:endParaRPr lang="en-US" dirty="0"/>
          </a:p>
        </p:txBody>
      </p:sp>
      <p:sp>
        <p:nvSpPr>
          <p:cNvPr id="2" name="Date Placeholder 1">
            <a:extLst>
              <a:ext uri="{FF2B5EF4-FFF2-40B4-BE49-F238E27FC236}">
                <a16:creationId xmlns:a16="http://schemas.microsoft.com/office/drawing/2014/main" id="{6FE64E42-8AD5-92A6-15BF-56F7CD2BBB74}"/>
              </a:ext>
            </a:extLst>
          </p:cNvPr>
          <p:cNvSpPr>
            <a:spLocks noGrp="1"/>
          </p:cNvSpPr>
          <p:nvPr>
            <p:ph type="dt" sz="half" idx="10"/>
          </p:nvPr>
        </p:nvSpPr>
        <p:spPr/>
        <p:txBody>
          <a:bodyPr/>
          <a:lstStyle/>
          <a:p>
            <a:r>
              <a:rPr lang="en-US"/>
              <a:t>July 2025</a:t>
            </a:r>
          </a:p>
        </p:txBody>
      </p:sp>
      <p:sp>
        <p:nvSpPr>
          <p:cNvPr id="3" name="Slide Number Placeholder 2">
            <a:extLst>
              <a:ext uri="{FF2B5EF4-FFF2-40B4-BE49-F238E27FC236}">
                <a16:creationId xmlns:a16="http://schemas.microsoft.com/office/drawing/2014/main" id="{E189AB70-283A-7B2C-0884-B510AB76E5BC}"/>
              </a:ext>
            </a:extLst>
          </p:cNvPr>
          <p:cNvSpPr>
            <a:spLocks noGrp="1"/>
          </p:cNvSpPr>
          <p:nvPr>
            <p:ph type="sldNum" sz="quarter" idx="12"/>
          </p:nvPr>
        </p:nvSpPr>
        <p:spPr/>
        <p:txBody>
          <a:bodyPr/>
          <a:lstStyle/>
          <a:p>
            <a:fld id="{AE52999E-0903-48BA-8107-3D8890001D4F}" type="slidenum">
              <a:rPr lang="en-US" smtClean="0"/>
              <a:t>67</a:t>
            </a:fld>
            <a:endParaRPr lang="en-US"/>
          </a:p>
        </p:txBody>
      </p:sp>
    </p:spTree>
    <p:extLst>
      <p:ext uri="{BB962C8B-B14F-4D97-AF65-F5344CB8AC3E}">
        <p14:creationId xmlns:p14="http://schemas.microsoft.com/office/powerpoint/2010/main" val="20087004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DOJ: Publicly Available vs. Needing a Warrant</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675374" cy="4484688"/>
          </a:xfrm>
        </p:spPr>
        <p:txBody>
          <a:bodyPr>
            <a:normAutofit/>
          </a:bodyPr>
          <a:lstStyle/>
          <a:p>
            <a:pPr marL="0" indent="0">
              <a:spcBef>
                <a:spcPts val="0"/>
              </a:spcBef>
              <a:spcAft>
                <a:spcPts val="600"/>
              </a:spcAft>
              <a:buNone/>
            </a:pPr>
            <a:r>
              <a:rPr lang="en-US" b="1" u="sng" dirty="0">
                <a:latin typeface="Times New Roman" panose="02020603050405020304" pitchFamily="18" charset="0"/>
                <a:ea typeface="Calibri" panose="020F0502020204030204" pitchFamily="34" charset="0"/>
              </a:rPr>
              <a:t>Location of Evidence </a:t>
            </a:r>
            <a:r>
              <a:rPr lang="en-US" b="1" dirty="0">
                <a:latin typeface="Times New Roman" panose="02020603050405020304" pitchFamily="18" charset="0"/>
                <a:ea typeface="Calibri" panose="020F0502020204030204" pitchFamily="34" charset="0"/>
              </a:rPr>
              <a:t>determines if a warrant is required</a:t>
            </a:r>
          </a:p>
          <a:p>
            <a:pPr marL="457200" lvl="1" indent="0">
              <a:spcBef>
                <a:spcPts val="0"/>
              </a:spcBef>
              <a:spcAft>
                <a:spcPts val="600"/>
              </a:spcAft>
              <a:buNone/>
            </a:pPr>
            <a:r>
              <a:rPr lang="en-US" dirty="0">
                <a:latin typeface="Times New Roman" panose="02020603050405020304" pitchFamily="18" charset="0"/>
                <a:ea typeface="Calibri" panose="020F0502020204030204" pitchFamily="34" charset="0"/>
              </a:rPr>
              <a:t>Department of Justice</a:t>
            </a:r>
            <a:r>
              <a:rPr lang="en-US" dirty="0">
                <a:solidFill>
                  <a:srgbClr val="000000"/>
                </a:solidFill>
                <a:effectLst/>
                <a:latin typeface="Times New Roman" panose="02020603050405020304" pitchFamily="18" charset="0"/>
                <a:ea typeface="Calibri" panose="020F0502020204030204" pitchFamily="34" charset="0"/>
              </a:rPr>
              <a:t>, National Institute of Justice.  </a:t>
            </a:r>
            <a:r>
              <a:rPr lang="en-US" i="1" dirty="0">
                <a:solidFill>
                  <a:srgbClr val="000000"/>
                </a:solidFill>
                <a:effectLst/>
                <a:latin typeface="Times New Roman" panose="02020603050405020304" pitchFamily="18" charset="0"/>
                <a:ea typeface="Calibri" panose="020F0502020204030204" pitchFamily="34" charset="0"/>
              </a:rPr>
              <a:t>Report on Investigations Involving the Internet and Computer Networks</a:t>
            </a:r>
            <a:r>
              <a:rPr lang="en-US" dirty="0">
                <a:solidFill>
                  <a:srgbClr val="000000"/>
                </a:solidFill>
                <a:effectLst/>
                <a:latin typeface="Times New Roman" panose="02020603050405020304" pitchFamily="18" charset="0"/>
                <a:ea typeface="Calibri" panose="020F0502020204030204" pitchFamily="34" charset="0"/>
              </a:rPr>
              <a:t> (January 2007)</a:t>
            </a:r>
            <a:endParaRPr lang="en-US" dirty="0">
              <a:solidFill>
                <a:srgbClr val="000000"/>
              </a:solidFill>
              <a:effectLst/>
              <a:latin typeface="Times New Roman" panose="02020603050405020304" pitchFamily="18" charset="0"/>
              <a:ea typeface="Times New Roman" panose="02020603050405020304" pitchFamily="18" charset="0"/>
            </a:endParaRPr>
          </a:p>
          <a:p>
            <a:pPr marL="914400" lvl="1" indent="-457200">
              <a:spcBef>
                <a:spcPts val="0"/>
              </a:spcBef>
              <a:spcAft>
                <a:spcPts val="600"/>
              </a:spcAft>
              <a:buFont typeface="Arial" panose="020B0604020202020204" pitchFamily="34" charset="0"/>
              <a:buAutoNum type="arabicPeriod"/>
            </a:pPr>
            <a:r>
              <a:rPr lang="en-US" dirty="0">
                <a:solidFill>
                  <a:srgbClr val="000000"/>
                </a:solidFill>
                <a:latin typeface="Times New Roman" panose="02020603050405020304" pitchFamily="18" charset="0"/>
                <a:ea typeface="Times New Roman" panose="02020603050405020304" pitchFamily="18" charset="0"/>
              </a:rPr>
              <a:t>Is government action involved? 	</a:t>
            </a:r>
            <a:r>
              <a:rPr lang="en-US" b="1" dirty="0">
                <a:solidFill>
                  <a:srgbClr val="000000"/>
                </a:solidFill>
                <a:latin typeface="Times New Roman" panose="02020603050405020304" pitchFamily="18" charset="0"/>
                <a:ea typeface="Times New Roman" panose="02020603050405020304" pitchFamily="18" charset="0"/>
              </a:rPr>
              <a:t>YES</a:t>
            </a:r>
            <a:endParaRPr lang="en-US" b="1" dirty="0">
              <a:solidFill>
                <a:srgbClr val="000000"/>
              </a:solidFill>
              <a:effectLst/>
              <a:latin typeface="Times New Roman" panose="02020603050405020304" pitchFamily="18" charset="0"/>
              <a:ea typeface="Times New Roman" panose="02020603050405020304" pitchFamily="18" charset="0"/>
            </a:endParaRPr>
          </a:p>
          <a:p>
            <a:pPr marL="914400" lvl="1" indent="-457200">
              <a:spcBef>
                <a:spcPts val="0"/>
              </a:spcBef>
              <a:spcAft>
                <a:spcPts val="600"/>
              </a:spcAft>
              <a:buAutoNum type="arabicPeriod"/>
            </a:pPr>
            <a:r>
              <a:rPr lang="en-US" dirty="0">
                <a:solidFill>
                  <a:srgbClr val="000000"/>
                </a:solidFill>
                <a:effectLst/>
                <a:latin typeface="Times New Roman" panose="02020603050405020304" pitchFamily="18" charset="0"/>
                <a:ea typeface="Times New Roman" panose="02020603050405020304" pitchFamily="18" charset="0"/>
              </a:rPr>
              <a:t>Does the person </a:t>
            </a:r>
            <a:r>
              <a:rPr lang="en-US" dirty="0">
                <a:solidFill>
                  <a:srgbClr val="000000"/>
                </a:solidFill>
                <a:latin typeface="Times New Roman" panose="02020603050405020304" pitchFamily="18" charset="0"/>
                <a:ea typeface="Times New Roman" panose="02020603050405020304" pitchFamily="18" charset="0"/>
              </a:rPr>
              <a:t>affected have a reasonable expectation of privacy in the place or thing being searched? 	</a:t>
            </a:r>
            <a:r>
              <a:rPr lang="en-US" b="1" dirty="0">
                <a:solidFill>
                  <a:srgbClr val="000000"/>
                </a:solidFill>
                <a:latin typeface="Times New Roman" panose="02020603050405020304" pitchFamily="18" charset="0"/>
                <a:ea typeface="Times New Roman" panose="02020603050405020304" pitchFamily="18" charset="0"/>
              </a:rPr>
              <a:t>YES</a:t>
            </a:r>
            <a:endParaRPr lang="en-US" b="1" dirty="0">
              <a:solidFill>
                <a:srgbClr val="000000"/>
              </a:solidFill>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dirty="0">
              <a:solidFill>
                <a:srgbClr val="000000"/>
              </a:solidFill>
              <a:latin typeface="Times New Roman" panose="02020603050405020304" pitchFamily="18" charset="0"/>
              <a:ea typeface="Calibri" panose="020F0502020204030204" pitchFamily="34" charset="0"/>
            </a:endParaRPr>
          </a:p>
          <a:p>
            <a:pPr>
              <a:spcBef>
                <a:spcPts val="0"/>
              </a:spcBef>
              <a:spcAft>
                <a:spcPts val="600"/>
              </a:spcAft>
            </a:pPr>
            <a:r>
              <a:rPr lang="en-US" dirty="0">
                <a:solidFill>
                  <a:srgbClr val="000000"/>
                </a:solidFill>
                <a:latin typeface="Times New Roman" panose="02020603050405020304" pitchFamily="18" charset="0"/>
                <a:ea typeface="Calibri" panose="020F0502020204030204" pitchFamily="34" charset="0"/>
              </a:rPr>
              <a:t>Tracker file – located on some computer on the World Wide Web</a:t>
            </a:r>
          </a:p>
          <a:p>
            <a:pPr>
              <a:spcBef>
                <a:spcPts val="0"/>
              </a:spcBef>
              <a:spcAft>
                <a:spcPts val="600"/>
              </a:spcAft>
            </a:pPr>
            <a:r>
              <a:rPr lang="en-US" dirty="0">
                <a:solidFill>
                  <a:srgbClr val="000000"/>
                </a:solidFill>
                <a:latin typeface="Times New Roman" panose="02020603050405020304" pitchFamily="18" charset="0"/>
                <a:ea typeface="Calibri" panose="020F0502020204030204" pitchFamily="34" charset="0"/>
              </a:rPr>
              <a:t>File Pieces (partial file) – user’s private, password protected computer</a:t>
            </a:r>
          </a:p>
        </p:txBody>
      </p:sp>
      <p:sp>
        <p:nvSpPr>
          <p:cNvPr id="4" name="Slide Number Placeholder 3">
            <a:extLst>
              <a:ext uri="{FF2B5EF4-FFF2-40B4-BE49-F238E27FC236}">
                <a16:creationId xmlns:a16="http://schemas.microsoft.com/office/drawing/2014/main" id="{7D686DA0-6FFD-4EF2-8AA6-E8307D3B1530}"/>
              </a:ext>
            </a:extLst>
          </p:cNvPr>
          <p:cNvSpPr>
            <a:spLocks noGrp="1"/>
          </p:cNvSpPr>
          <p:nvPr>
            <p:ph type="sldNum" sz="quarter" idx="12"/>
          </p:nvPr>
        </p:nvSpPr>
        <p:spPr/>
        <p:txBody>
          <a:bodyPr/>
          <a:lstStyle/>
          <a:p>
            <a:fld id="{2A1FFA53-15E7-4F89-98B1-CA3EAA41DA9F}" type="slidenum">
              <a:rPr lang="en-US" smtClean="0"/>
              <a:t>68</a:t>
            </a:fld>
            <a:endParaRPr lang="en-US"/>
          </a:p>
        </p:txBody>
      </p:sp>
      <p:sp>
        <p:nvSpPr>
          <p:cNvPr id="5" name="Date Placeholder 4">
            <a:extLst>
              <a:ext uri="{FF2B5EF4-FFF2-40B4-BE49-F238E27FC236}">
                <a16:creationId xmlns:a16="http://schemas.microsoft.com/office/drawing/2014/main" id="{CED2DAAC-AF28-1FE9-3762-4DCD60BDB5E7}"/>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18086356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Shareaza-LE Capabilities</a:t>
            </a:r>
            <a:endParaRPr lang="en-US" sz="2400" b="1"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25625"/>
            <a:ext cx="10515600" cy="4667250"/>
          </a:xfrm>
        </p:spPr>
        <p:txBody>
          <a:bodyPr>
            <a:normAutofit/>
          </a:bodyPr>
          <a:lstStyle/>
          <a:p>
            <a:pPr>
              <a:spcBef>
                <a:spcPts val="0"/>
              </a:spcBef>
              <a:spcAft>
                <a:spcPts val="600"/>
              </a:spcAft>
            </a:pPr>
            <a:r>
              <a:rPr lang="en-US" dirty="0">
                <a:effectLst/>
                <a:latin typeface="Times New Roman" panose="02020603050405020304" pitchFamily="18" charset="0"/>
                <a:ea typeface="Calibri" panose="020F0502020204030204" pitchFamily="34" charset="0"/>
              </a:rPr>
              <a:t>Shareaza-LE means “Law Enforcement” only</a:t>
            </a:r>
          </a:p>
          <a:p>
            <a:pPr>
              <a:spcBef>
                <a:spcPts val="0"/>
              </a:spcBef>
              <a:spcAft>
                <a:spcPts val="600"/>
              </a:spcAft>
            </a:pPr>
            <a:r>
              <a:rPr lang="en-US" dirty="0">
                <a:effectLst/>
                <a:latin typeface="Times New Roman" panose="02020603050405020304" pitchFamily="18" charset="0"/>
                <a:ea typeface="Calibri" panose="020F0502020204030204" pitchFamily="34" charset="0"/>
              </a:rPr>
              <a:t>Skeleton key for computers with</a:t>
            </a:r>
            <a:r>
              <a:rPr lang="en-US" u="sng" dirty="0">
                <a:effectLst/>
                <a:latin typeface="Times New Roman" panose="02020603050405020304" pitchFamily="18" charset="0"/>
                <a:ea typeface="Calibri" panose="020F0502020204030204" pitchFamily="34" charset="0"/>
              </a:rPr>
              <a:t> BitTorrent</a:t>
            </a:r>
            <a:r>
              <a:rPr lang="en-US" dirty="0">
                <a:effectLst/>
                <a:latin typeface="Times New Roman" panose="02020603050405020304" pitchFamily="18" charset="0"/>
                <a:ea typeface="Calibri" panose="020F0502020204030204" pitchFamily="34" charset="0"/>
              </a:rPr>
              <a:t> peer-to-peer programs</a:t>
            </a:r>
          </a:p>
          <a:p>
            <a:pPr>
              <a:spcBef>
                <a:spcPts val="0"/>
              </a:spcBef>
              <a:spcAft>
                <a:spcPts val="600"/>
              </a:spcAft>
            </a:pPr>
            <a:r>
              <a:rPr lang="en-US" dirty="0">
                <a:latin typeface="Times New Roman" panose="02020603050405020304" pitchFamily="18" charset="0"/>
                <a:ea typeface="Calibri" panose="020F0502020204030204" pitchFamily="34" charset="0"/>
              </a:rPr>
              <a:t>Breaks into a password protected private computer </a:t>
            </a:r>
          </a:p>
          <a:p>
            <a:pPr marL="0" indent="0">
              <a:spcBef>
                <a:spcPts val="0"/>
              </a:spcBef>
              <a:spcAft>
                <a:spcPts val="600"/>
              </a:spcAft>
              <a:buNone/>
            </a:pPr>
            <a:r>
              <a:rPr lang="en-US" dirty="0">
                <a:latin typeface="Times New Roman" panose="02020603050405020304" pitchFamily="18" charset="0"/>
                <a:ea typeface="Calibri" panose="020F0502020204030204" pitchFamily="34" charset="0"/>
              </a:rPr>
              <a:t>	via a back-door port reserved for Shareaza (or similar tool)</a:t>
            </a:r>
          </a:p>
          <a:p>
            <a:pPr marL="0" indent="0">
              <a:spcBef>
                <a:spcPts val="0"/>
              </a:spcBef>
              <a:spcAft>
                <a:spcPts val="600"/>
              </a:spcAft>
              <a:buNone/>
            </a:pPr>
            <a:endParaRPr lang="en-US" dirty="0">
              <a:latin typeface="Times New Roman" panose="02020603050405020304" pitchFamily="18" charset="0"/>
              <a:ea typeface="Calibri" panose="020F0502020204030204" pitchFamily="34" charset="0"/>
            </a:endParaRPr>
          </a:p>
          <a:p>
            <a:pPr>
              <a:spcBef>
                <a:spcPts val="0"/>
              </a:spcBef>
              <a:spcAft>
                <a:spcPts val="600"/>
              </a:spcAft>
            </a:pPr>
            <a:r>
              <a:rPr lang="en-US" dirty="0">
                <a:effectLst/>
                <a:latin typeface="Times New Roman" panose="02020603050405020304" pitchFamily="18" charset="0"/>
                <a:ea typeface="Calibri" panose="020F0502020204030204" pitchFamily="34" charset="0"/>
              </a:rPr>
              <a:t>Allows two-way access </a:t>
            </a:r>
          </a:p>
          <a:p>
            <a:pPr lvl="1">
              <a:spcBef>
                <a:spcPts val="0"/>
              </a:spcBef>
              <a:spcAft>
                <a:spcPts val="600"/>
              </a:spcAft>
            </a:pPr>
            <a:r>
              <a:rPr lang="en-US" dirty="0">
                <a:latin typeface="Times New Roman" panose="02020603050405020304" pitchFamily="18" charset="0"/>
                <a:ea typeface="Calibri" panose="020F0502020204030204" pitchFamily="34" charset="0"/>
              </a:rPr>
              <a:t>Officers can download file listings and file content</a:t>
            </a:r>
          </a:p>
          <a:p>
            <a:pPr lvl="1">
              <a:spcBef>
                <a:spcPts val="0"/>
              </a:spcBef>
              <a:spcAft>
                <a:spcPts val="600"/>
              </a:spcAft>
            </a:pPr>
            <a:r>
              <a:rPr lang="en-US" dirty="0">
                <a:latin typeface="Times New Roman" panose="02020603050405020304" pitchFamily="18" charset="0"/>
                <a:ea typeface="Calibri" panose="020F0502020204030204" pitchFamily="34" charset="0"/>
              </a:rPr>
              <a:t>Might be possible to search the entire computer, depending on protections</a:t>
            </a:r>
          </a:p>
          <a:p>
            <a:pPr lvl="1">
              <a:spcBef>
                <a:spcPts val="0"/>
              </a:spcBef>
              <a:spcAft>
                <a:spcPts val="600"/>
              </a:spcAft>
            </a:pPr>
            <a:r>
              <a:rPr lang="en-US" sz="3600" u="sng" dirty="0">
                <a:effectLst/>
                <a:latin typeface="Times New Roman" panose="02020603050405020304" pitchFamily="18" charset="0"/>
                <a:ea typeface="Calibri" panose="020F0502020204030204" pitchFamily="34" charset="0"/>
              </a:rPr>
              <a:t>Officers can plant evidence</a:t>
            </a:r>
          </a:p>
          <a:p>
            <a:pPr marL="914400" lvl="2" indent="0">
              <a:spcBef>
                <a:spcPts val="0"/>
              </a:spcBef>
              <a:spcAft>
                <a:spcPts val="600"/>
              </a:spcAft>
              <a:buNone/>
            </a:pPr>
            <a:r>
              <a:rPr lang="en-US" dirty="0">
                <a:latin typeface="Times New Roman" panose="02020603050405020304" pitchFamily="18" charset="0"/>
                <a:ea typeface="Calibri" panose="020F0502020204030204" pitchFamily="34" charset="0"/>
              </a:rPr>
              <a:t>(Suspicions about files dated after the arrest, files mailed to suspect, etc.)</a:t>
            </a:r>
            <a:endParaRPr lang="en-US"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6D81E37A-12C7-887C-70A3-D962B69B0187}"/>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50D8461B-1FD8-F38E-754A-C4161031A7F3}"/>
              </a:ext>
            </a:extLst>
          </p:cNvPr>
          <p:cNvSpPr>
            <a:spLocks noGrp="1"/>
          </p:cNvSpPr>
          <p:nvPr>
            <p:ph type="sldNum" sz="quarter" idx="12"/>
          </p:nvPr>
        </p:nvSpPr>
        <p:spPr/>
        <p:txBody>
          <a:bodyPr/>
          <a:lstStyle/>
          <a:p>
            <a:fld id="{AE52999E-0903-48BA-8107-3D8890001D4F}" type="slidenum">
              <a:rPr lang="en-US" smtClean="0"/>
              <a:t>69</a:t>
            </a:fld>
            <a:endParaRPr lang="en-US"/>
          </a:p>
        </p:txBody>
      </p:sp>
    </p:spTree>
    <p:extLst>
      <p:ext uri="{BB962C8B-B14F-4D97-AF65-F5344CB8AC3E}">
        <p14:creationId xmlns:p14="http://schemas.microsoft.com/office/powerpoint/2010/main" val="3640929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2F4E-9F5C-4BB5-8CC6-9772D43B46FB}"/>
              </a:ext>
            </a:extLst>
          </p:cNvPr>
          <p:cNvSpPr>
            <a:spLocks noGrp="1"/>
          </p:cNvSpPr>
          <p:nvPr>
            <p:ph type="title"/>
          </p:nvPr>
        </p:nvSpPr>
        <p:spPr>
          <a:xfrm>
            <a:off x="838200" y="365125"/>
            <a:ext cx="10515600" cy="1609148"/>
          </a:xfrm>
        </p:spPr>
        <p:txBody>
          <a:bodyPr/>
          <a:lstStyle/>
          <a:p>
            <a:pPr algn="ctr"/>
            <a:r>
              <a:rPr lang="en-US" b="1" dirty="0"/>
              <a:t>Electronic Communications and Privacy Act</a:t>
            </a:r>
            <a:br>
              <a:rPr lang="en-US" b="1" dirty="0"/>
            </a:br>
            <a:r>
              <a:rPr lang="en-US" b="1" dirty="0"/>
              <a:t>(ECPA) of 1986</a:t>
            </a:r>
            <a:endParaRPr lang="en-US" sz="1600" dirty="0"/>
          </a:p>
        </p:txBody>
      </p:sp>
      <p:sp>
        <p:nvSpPr>
          <p:cNvPr id="3" name="Content Placeholder 2">
            <a:extLst>
              <a:ext uri="{FF2B5EF4-FFF2-40B4-BE49-F238E27FC236}">
                <a16:creationId xmlns:a16="http://schemas.microsoft.com/office/drawing/2014/main" id="{609AD0C5-4C15-460C-9989-AC13C867E000}"/>
              </a:ext>
            </a:extLst>
          </p:cNvPr>
          <p:cNvSpPr>
            <a:spLocks noGrp="1"/>
          </p:cNvSpPr>
          <p:nvPr>
            <p:ph idx="1"/>
          </p:nvPr>
        </p:nvSpPr>
        <p:spPr>
          <a:xfrm>
            <a:off x="838200" y="1997796"/>
            <a:ext cx="10515600" cy="4541116"/>
          </a:xfrm>
        </p:spPr>
        <p:txBody>
          <a:bodyPr>
            <a:normAutofit/>
          </a:bodyPr>
          <a:lstStyle/>
          <a:p>
            <a:r>
              <a:rPr lang="en-US" dirty="0"/>
              <a:t>Interception laws 				</a:t>
            </a:r>
            <a:r>
              <a:rPr lang="en-US" dirty="0">
                <a:solidFill>
                  <a:srgbClr val="000000"/>
                </a:solidFill>
                <a:effectLst/>
                <a:ea typeface="Times New Roman" panose="02020603050405020304" pitchFamily="18" charset="0"/>
                <a:cs typeface="Times New Roman" panose="02020603050405020304" pitchFamily="18" charset="0"/>
              </a:rPr>
              <a:t>18 U.S. Code § 2511</a:t>
            </a:r>
            <a:endParaRPr lang="en-US" dirty="0"/>
          </a:p>
          <a:p>
            <a:pPr lvl="1"/>
            <a:r>
              <a:rPr lang="en-US" dirty="0"/>
              <a:t>Wire, Electronic, Oral communications</a:t>
            </a:r>
          </a:p>
          <a:p>
            <a:r>
              <a:rPr lang="en-US" dirty="0"/>
              <a:t>Pen register laws 				</a:t>
            </a:r>
            <a:r>
              <a:rPr lang="en-US" dirty="0">
                <a:solidFill>
                  <a:srgbClr val="000000"/>
                </a:solidFill>
                <a:effectLst/>
                <a:ea typeface="Times New Roman" panose="02020603050405020304" pitchFamily="18" charset="0"/>
                <a:cs typeface="Times New Roman" panose="02020603050405020304" pitchFamily="18" charset="0"/>
              </a:rPr>
              <a:t>18 U.S. Code § 3121</a:t>
            </a:r>
            <a:endParaRPr lang="en-US" dirty="0"/>
          </a:p>
          <a:p>
            <a:pPr lvl="1"/>
            <a:r>
              <a:rPr lang="en-US" dirty="0"/>
              <a:t>Dialing, Routing, Addressing, Signaling </a:t>
            </a:r>
          </a:p>
          <a:p>
            <a:r>
              <a:rPr lang="en-US" dirty="0"/>
              <a:t>Stored communication laws 			</a:t>
            </a:r>
            <a:r>
              <a:rPr lang="en-US" dirty="0">
                <a:solidFill>
                  <a:srgbClr val="000000"/>
                </a:solidFill>
                <a:effectLst/>
                <a:ea typeface="Times New Roman" panose="02020603050405020304" pitchFamily="18" charset="0"/>
                <a:cs typeface="Times New Roman" panose="02020603050405020304" pitchFamily="18" charset="0"/>
              </a:rPr>
              <a:t>18 U.S. Code § 2701</a:t>
            </a:r>
            <a:endParaRPr lang="en-US" dirty="0"/>
          </a:p>
          <a:p>
            <a:pPr lvl="1"/>
            <a:r>
              <a:rPr lang="en-US" dirty="0"/>
              <a:t>Stored Communications, Transactional Records</a:t>
            </a:r>
          </a:p>
          <a:p>
            <a:pPr lvl="1"/>
            <a:endParaRPr lang="en-US" dirty="0"/>
          </a:p>
          <a:p>
            <a:pPr marL="0" indent="0" algn="ctr">
              <a:buNone/>
            </a:pPr>
            <a:r>
              <a:rPr lang="en-US" dirty="0"/>
              <a:t>(States have their own more restrictive copies of these laws</a:t>
            </a:r>
          </a:p>
          <a:p>
            <a:pPr marL="0" indent="0" algn="ctr">
              <a:buNone/>
            </a:pPr>
            <a:r>
              <a:rPr lang="en-US" dirty="0"/>
              <a:t>defining felonies and misdemeanors)</a:t>
            </a:r>
          </a:p>
        </p:txBody>
      </p:sp>
      <p:sp>
        <p:nvSpPr>
          <p:cNvPr id="5" name="Date Placeholder 4">
            <a:extLst>
              <a:ext uri="{FF2B5EF4-FFF2-40B4-BE49-F238E27FC236}">
                <a16:creationId xmlns:a16="http://schemas.microsoft.com/office/drawing/2014/main" id="{CC733E2D-B9C7-EA3B-3EEB-2D622AC5D5A7}"/>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F8D65ED7-D8EF-1F4F-21DD-88C78149C860}"/>
              </a:ext>
            </a:extLst>
          </p:cNvPr>
          <p:cNvSpPr>
            <a:spLocks noGrp="1"/>
          </p:cNvSpPr>
          <p:nvPr>
            <p:ph type="sldNum" sz="quarter" idx="12"/>
          </p:nvPr>
        </p:nvSpPr>
        <p:spPr/>
        <p:txBody>
          <a:bodyPr/>
          <a:lstStyle/>
          <a:p>
            <a:fld id="{AE52999E-0903-48BA-8107-3D8890001D4F}" type="slidenum">
              <a:rPr lang="en-US" smtClean="0"/>
              <a:t>7</a:t>
            </a:fld>
            <a:endParaRPr lang="en-US"/>
          </a:p>
        </p:txBody>
      </p:sp>
    </p:spTree>
    <p:extLst>
      <p:ext uri="{BB962C8B-B14F-4D97-AF65-F5344CB8AC3E}">
        <p14:creationId xmlns:p14="http://schemas.microsoft.com/office/powerpoint/2010/main" val="23139708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Computer Contaminant </a:t>
            </a:r>
            <a:br>
              <a:rPr lang="en-US" b="1" dirty="0"/>
            </a:br>
            <a:r>
              <a:rPr lang="en-US" sz="3200" b="1" dirty="0"/>
              <a:t>(states’ law)</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99942"/>
            <a:ext cx="10515600" cy="4667250"/>
          </a:xfrm>
        </p:spPr>
        <p:txBody>
          <a:bodyPr>
            <a:normAutofit/>
          </a:bodyPr>
          <a:lstStyle/>
          <a:p>
            <a:pPr marL="0" indent="0">
              <a:spcBef>
                <a:spcPts val="0"/>
              </a:spcBef>
              <a:spcAft>
                <a:spcPts val="600"/>
              </a:spcAft>
              <a:buNone/>
            </a:pPr>
            <a:r>
              <a:rPr lang="en-US" sz="2400" b="1" dirty="0">
                <a:solidFill>
                  <a:srgbClr val="000000"/>
                </a:solidFill>
                <a:effectLst/>
                <a:latin typeface="Times New Roman" panose="02020603050405020304" pitchFamily="18" charset="0"/>
                <a:ea typeface="Calibri" panose="020F0502020204030204" pitchFamily="34" charset="0"/>
              </a:rPr>
              <a:t>South Carolina</a:t>
            </a:r>
          </a:p>
          <a:p>
            <a:pPr marL="0" indent="0">
              <a:spcBef>
                <a:spcPts val="0"/>
              </a:spcBef>
              <a:spcAft>
                <a:spcPts val="600"/>
              </a:spcAft>
              <a:buNone/>
            </a:pPr>
            <a:endParaRPr lang="en-US" sz="2400" b="1" dirty="0">
              <a:solidFill>
                <a:srgbClr val="000000"/>
              </a:solidFill>
              <a:effectLst/>
              <a:latin typeface="Times New Roman" panose="02020603050405020304" pitchFamily="18" charset="0"/>
              <a:ea typeface="Calibri" panose="020F0502020204030204" pitchFamily="34" charset="0"/>
            </a:endParaRPr>
          </a:p>
          <a:p>
            <a:pPr marL="0" indent="0">
              <a:spcBef>
                <a:spcPts val="0"/>
              </a:spcBef>
              <a:spcAft>
                <a:spcPts val="600"/>
              </a:spcAft>
              <a:buNone/>
            </a:pPr>
            <a:r>
              <a:rPr lang="en-US" sz="2400" b="1" dirty="0">
                <a:solidFill>
                  <a:srgbClr val="000000"/>
                </a:solidFill>
                <a:effectLst/>
                <a:latin typeface="Times New Roman" panose="02020603050405020304" pitchFamily="18" charset="0"/>
                <a:ea typeface="Calibri" panose="020F0502020204030204" pitchFamily="34" charset="0"/>
              </a:rPr>
              <a:t>SC Code § 16-16-10</a:t>
            </a:r>
          </a:p>
          <a:p>
            <a:pPr marL="457200" lvl="1" indent="0">
              <a:spcBef>
                <a:spcPts val="0"/>
              </a:spcBef>
              <a:spcAft>
                <a:spcPts val="600"/>
              </a:spcAft>
              <a:buNone/>
            </a:pPr>
            <a:r>
              <a:rPr lang="en-US" i="1" kern="0" dirty="0">
                <a:solidFill>
                  <a:srgbClr val="000000"/>
                </a:solidFill>
                <a:effectLst/>
                <a:latin typeface="Times New Roman" panose="02020603050405020304" pitchFamily="18" charset="0"/>
                <a:ea typeface="Times New Roman" panose="02020603050405020304" pitchFamily="18" charset="0"/>
              </a:rPr>
              <a:t>"Computer contaminant" means a computer program designed to … allow unauthorized access to … a computer. .. </a:t>
            </a:r>
            <a:endParaRPr lang="en-US" b="1" i="1" dirty="0">
              <a:solidFill>
                <a:srgbClr val="000000"/>
              </a:solidFill>
              <a:latin typeface="Times New Roman" panose="02020603050405020304" pitchFamily="18" charset="0"/>
              <a:ea typeface="Calibri" panose="020F0502020204030204" pitchFamily="34" charset="0"/>
            </a:endParaRPr>
          </a:p>
          <a:p>
            <a:pPr marL="0" indent="0">
              <a:spcBef>
                <a:spcPts val="0"/>
              </a:spcBef>
              <a:spcAft>
                <a:spcPts val="600"/>
              </a:spcAft>
              <a:buNone/>
            </a:pPr>
            <a:endParaRPr lang="en-US" sz="2400" b="1" dirty="0">
              <a:solidFill>
                <a:srgbClr val="000000"/>
              </a:solidFill>
              <a:effectLst/>
              <a:latin typeface="Times New Roman" panose="02020603050405020304" pitchFamily="18" charset="0"/>
              <a:ea typeface="Calibri" panose="020F0502020204030204" pitchFamily="34" charset="0"/>
            </a:endParaRPr>
          </a:p>
          <a:p>
            <a:pPr marL="0" indent="0">
              <a:spcBef>
                <a:spcPts val="0"/>
              </a:spcBef>
              <a:spcAft>
                <a:spcPts val="600"/>
              </a:spcAft>
              <a:buNone/>
            </a:pPr>
            <a:r>
              <a:rPr lang="en-US" sz="2400" b="1" dirty="0">
                <a:solidFill>
                  <a:srgbClr val="000000"/>
                </a:solidFill>
                <a:effectLst/>
                <a:latin typeface="Times New Roman" panose="02020603050405020304" pitchFamily="18" charset="0"/>
                <a:ea typeface="Calibri" panose="020F0502020204030204" pitchFamily="34" charset="0"/>
              </a:rPr>
              <a:t>SC Code § 16-16-20 </a:t>
            </a:r>
            <a:r>
              <a:rPr lang="en-US" sz="2400" b="1" dirty="0">
                <a:solidFill>
                  <a:srgbClr val="444444"/>
                </a:solidFill>
                <a:effectLst/>
                <a:latin typeface="Times" panose="02020603050405020304" pitchFamily="18" charset="0"/>
                <a:ea typeface="Calibri" panose="020F0502020204030204" pitchFamily="34" charset="0"/>
              </a:rPr>
              <a:t>Computer crime offenses; penalties</a:t>
            </a:r>
            <a:endParaRPr lang="en-US" sz="2400" dirty="0">
              <a:solidFill>
                <a:srgbClr val="444444"/>
              </a:solidFill>
              <a:effectLst/>
              <a:latin typeface="Times" panose="02020603050405020304" pitchFamily="18" charset="0"/>
              <a:ea typeface="Calibri" panose="020F0502020204030204" pitchFamily="34" charset="0"/>
            </a:endParaRPr>
          </a:p>
          <a:p>
            <a:pPr marL="457200" lvl="1" indent="0">
              <a:spcBef>
                <a:spcPts val="0"/>
              </a:spcBef>
              <a:spcAft>
                <a:spcPts val="600"/>
              </a:spcAft>
              <a:buNone/>
            </a:pPr>
            <a:r>
              <a:rPr lang="en-US" i="1" dirty="0">
                <a:effectLst/>
                <a:latin typeface="Times New Roman" panose="02020603050405020304" pitchFamily="18" charset="0"/>
                <a:ea typeface="Times New Roman" panose="02020603050405020304" pitchFamily="18" charset="0"/>
              </a:rPr>
              <a:t>(1) </a:t>
            </a:r>
            <a:r>
              <a:rPr lang="en-US" i="1" kern="0" dirty="0">
                <a:solidFill>
                  <a:srgbClr val="000000"/>
                </a:solidFill>
                <a:effectLst/>
                <a:latin typeface="Times New Roman" panose="02020603050405020304" pitchFamily="18" charset="0"/>
                <a:ea typeface="Times New Roman" panose="02020603050405020304" pitchFamily="18" charset="0"/>
              </a:rPr>
              <a:t>It is unlawful for a person to </a:t>
            </a:r>
            <a:r>
              <a:rPr lang="en-US" i="1" kern="0" dirty="0" err="1">
                <a:solidFill>
                  <a:srgbClr val="000000"/>
                </a:solidFill>
                <a:effectLst/>
                <a:latin typeface="Times New Roman" panose="02020603050405020304" pitchFamily="18" charset="0"/>
                <a:ea typeface="Times New Roman" panose="02020603050405020304" pitchFamily="18" charset="0"/>
              </a:rPr>
              <a:t>wilfully</a:t>
            </a:r>
            <a:r>
              <a:rPr lang="en-US" i="1" kern="0" dirty="0">
                <a:solidFill>
                  <a:srgbClr val="000000"/>
                </a:solidFill>
                <a:effectLst/>
                <a:latin typeface="Times New Roman" panose="02020603050405020304" pitchFamily="18" charset="0"/>
                <a:ea typeface="Times New Roman" panose="02020603050405020304" pitchFamily="18" charset="0"/>
              </a:rPr>
              <a:t> … introduce a computer contaminant into that computer, computer system, computer program, or computer network.</a:t>
            </a:r>
            <a:endParaRPr lang="en-US" i="1"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8CB54E8E-8FD7-3BF1-CC3D-2486C8FDDB1A}"/>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14890DDA-0C5F-34E2-22D1-C04EA8ED18D9}"/>
              </a:ext>
            </a:extLst>
          </p:cNvPr>
          <p:cNvSpPr>
            <a:spLocks noGrp="1"/>
          </p:cNvSpPr>
          <p:nvPr>
            <p:ph type="sldNum" sz="quarter" idx="12"/>
          </p:nvPr>
        </p:nvSpPr>
        <p:spPr/>
        <p:txBody>
          <a:bodyPr/>
          <a:lstStyle/>
          <a:p>
            <a:fld id="{AE52999E-0903-48BA-8107-3D8890001D4F}" type="slidenum">
              <a:rPr lang="en-US" smtClean="0"/>
              <a:t>70</a:t>
            </a:fld>
            <a:endParaRPr lang="en-US"/>
          </a:p>
        </p:txBody>
      </p:sp>
    </p:spTree>
    <p:extLst>
      <p:ext uri="{BB962C8B-B14F-4D97-AF65-F5344CB8AC3E}">
        <p14:creationId xmlns:p14="http://schemas.microsoft.com/office/powerpoint/2010/main" val="33498062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Computer Trespass </a:t>
            </a:r>
            <a:br>
              <a:rPr lang="en-US" b="1" dirty="0"/>
            </a:br>
            <a:r>
              <a:rPr lang="en-US" sz="3200" b="1" dirty="0"/>
              <a:t>(states’ law)</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667250"/>
          </a:xfrm>
        </p:spPr>
        <p:txBody>
          <a:bodyPr>
            <a:normAutofit/>
          </a:bodyPr>
          <a:lstStyle/>
          <a:p>
            <a:pPr marL="0" indent="0">
              <a:spcBef>
                <a:spcPts val="0"/>
              </a:spcBef>
              <a:spcAft>
                <a:spcPts val="600"/>
              </a:spcAft>
              <a:buNone/>
            </a:pPr>
            <a:r>
              <a:rPr lang="en-US" sz="2400" b="1" dirty="0">
                <a:solidFill>
                  <a:srgbClr val="444444"/>
                </a:solidFill>
                <a:effectLst/>
                <a:latin typeface="Times" panose="02020603050405020304" pitchFamily="18" charset="0"/>
                <a:ea typeface="Calibri" panose="020F0502020204030204" pitchFamily="34" charset="0"/>
              </a:rPr>
              <a:t>Virginia</a:t>
            </a:r>
          </a:p>
          <a:p>
            <a:pPr marL="0" indent="0">
              <a:spcBef>
                <a:spcPts val="0"/>
              </a:spcBef>
              <a:spcAft>
                <a:spcPts val="600"/>
              </a:spcAft>
              <a:buNone/>
            </a:pPr>
            <a:endParaRPr lang="en-US" sz="2400" b="1" dirty="0">
              <a:solidFill>
                <a:srgbClr val="444444"/>
              </a:solidFill>
              <a:effectLst/>
              <a:latin typeface="Times" panose="02020603050405020304" pitchFamily="18" charset="0"/>
              <a:ea typeface="Calibri" panose="020F0502020204030204" pitchFamily="34" charset="0"/>
            </a:endParaRPr>
          </a:p>
          <a:p>
            <a:pPr marL="0" indent="0">
              <a:spcBef>
                <a:spcPts val="0"/>
              </a:spcBef>
              <a:spcAft>
                <a:spcPts val="600"/>
              </a:spcAft>
              <a:buNone/>
            </a:pPr>
            <a:r>
              <a:rPr lang="en-US" sz="2400" b="1" dirty="0">
                <a:solidFill>
                  <a:srgbClr val="444444"/>
                </a:solidFill>
                <a:effectLst/>
                <a:latin typeface="Times" panose="02020603050405020304" pitchFamily="18" charset="0"/>
                <a:ea typeface="Calibri" panose="020F0502020204030204" pitchFamily="34" charset="0"/>
              </a:rPr>
              <a:t>Va. Code § 18.2-152. Computer trespass; penalty</a:t>
            </a:r>
          </a:p>
          <a:p>
            <a:pPr marL="0" indent="0">
              <a:spcBef>
                <a:spcPts val="0"/>
              </a:spcBef>
              <a:spcAft>
                <a:spcPts val="600"/>
              </a:spcAft>
              <a:buNone/>
            </a:pPr>
            <a:r>
              <a:rPr lang="en-US" sz="2400" dirty="0">
                <a:solidFill>
                  <a:srgbClr val="444444"/>
                </a:solidFill>
                <a:latin typeface="Times" panose="02020603050405020304" pitchFamily="18" charset="0"/>
                <a:ea typeface="Calibri" panose="020F0502020204030204" pitchFamily="34" charset="0"/>
              </a:rPr>
              <a:t>…</a:t>
            </a:r>
            <a:endParaRPr lang="en-US" sz="2400" dirty="0">
              <a:solidFill>
                <a:srgbClr val="444444"/>
              </a:solidFill>
              <a:effectLst/>
              <a:latin typeface="Times" panose="02020603050405020304" pitchFamily="18" charset="0"/>
              <a:ea typeface="Calibri" panose="020F0502020204030204" pitchFamily="34" charset="0"/>
            </a:endParaRPr>
          </a:p>
          <a:p>
            <a:pPr marL="457200" lvl="1" indent="0">
              <a:spcBef>
                <a:spcPts val="0"/>
              </a:spcBef>
              <a:spcAft>
                <a:spcPts val="600"/>
              </a:spcAft>
              <a:buNone/>
            </a:pPr>
            <a:r>
              <a:rPr lang="en-US" i="1" dirty="0">
                <a:effectLst/>
                <a:latin typeface="Times New Roman" panose="02020603050405020304" pitchFamily="18" charset="0"/>
                <a:ea typeface="Times New Roman" panose="02020603050405020304" pitchFamily="18" charset="0"/>
              </a:rPr>
              <a:t>6. Use a computer or computer network to make or cause to be made an unauthorized copy, in any form, including, but not limited to, any printed or electronic form of computer data, computer programs or computer software residing in, communicated by, or produced by a computer or computer network;</a:t>
            </a:r>
          </a:p>
          <a:p>
            <a:pPr marL="0" indent="0">
              <a:spcBef>
                <a:spcPts val="0"/>
              </a:spcBef>
              <a:spcAft>
                <a:spcPts val="600"/>
              </a:spcAft>
              <a:buNone/>
            </a:pPr>
            <a:endParaRPr lang="en-US"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8CB54E8E-8FD7-3BF1-CC3D-2486C8FDDB1A}"/>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6D71FA55-4BF3-72E0-37B9-80B077CBDBE1}"/>
              </a:ext>
            </a:extLst>
          </p:cNvPr>
          <p:cNvSpPr>
            <a:spLocks noGrp="1"/>
          </p:cNvSpPr>
          <p:nvPr>
            <p:ph type="sldNum" sz="quarter" idx="12"/>
          </p:nvPr>
        </p:nvSpPr>
        <p:spPr/>
        <p:txBody>
          <a:bodyPr/>
          <a:lstStyle/>
          <a:p>
            <a:fld id="{AE52999E-0903-48BA-8107-3D8890001D4F}" type="slidenum">
              <a:rPr lang="en-US" smtClean="0"/>
              <a:t>71</a:t>
            </a:fld>
            <a:endParaRPr lang="en-US"/>
          </a:p>
        </p:txBody>
      </p:sp>
    </p:spTree>
    <p:extLst>
      <p:ext uri="{BB962C8B-B14F-4D97-AF65-F5344CB8AC3E}">
        <p14:creationId xmlns:p14="http://schemas.microsoft.com/office/powerpoint/2010/main" val="371993386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Other Problems</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667250"/>
          </a:xfrm>
        </p:spPr>
        <p:txBody>
          <a:bodyPr>
            <a:normAutofit/>
          </a:bodyPr>
          <a:lstStyle/>
          <a:p>
            <a:pPr>
              <a:spcBef>
                <a:spcPts val="0"/>
              </a:spcBef>
              <a:spcAft>
                <a:spcPts val="600"/>
              </a:spcAft>
            </a:pPr>
            <a:r>
              <a:rPr lang="en-US" dirty="0">
                <a:solidFill>
                  <a:srgbClr val="444444"/>
                </a:solidFill>
                <a:latin typeface="Times" panose="02020603050405020304" pitchFamily="18" charset="0"/>
                <a:ea typeface="Calibri" panose="020F0502020204030204" pitchFamily="34" charset="0"/>
              </a:rPr>
              <a:t>Mistakes downloaded can NEVER be corrected</a:t>
            </a:r>
          </a:p>
          <a:p>
            <a:pPr>
              <a:spcBef>
                <a:spcPts val="0"/>
              </a:spcBef>
              <a:spcAft>
                <a:spcPts val="600"/>
              </a:spcAft>
            </a:pPr>
            <a:r>
              <a:rPr lang="en-US" dirty="0">
                <a:solidFill>
                  <a:srgbClr val="444444"/>
                </a:solidFill>
                <a:latin typeface="Times" panose="02020603050405020304" pitchFamily="18" charset="0"/>
                <a:ea typeface="Calibri" panose="020F0502020204030204" pitchFamily="34" charset="0"/>
              </a:rPr>
              <a:t>Child porn pieces can be put into innocent files</a:t>
            </a:r>
          </a:p>
          <a:p>
            <a:pPr>
              <a:spcBef>
                <a:spcPts val="0"/>
              </a:spcBef>
              <a:spcAft>
                <a:spcPts val="600"/>
              </a:spcAft>
            </a:pPr>
            <a:r>
              <a:rPr lang="en-US" dirty="0">
                <a:solidFill>
                  <a:srgbClr val="444444"/>
                </a:solidFill>
                <a:latin typeface="Times" panose="02020603050405020304" pitchFamily="18" charset="0"/>
                <a:ea typeface="Calibri" panose="020F0502020204030204" pitchFamily="34" charset="0"/>
              </a:rPr>
              <a:t>No control over equipment – taken home or carried to Maryland</a:t>
            </a:r>
          </a:p>
          <a:p>
            <a:pPr>
              <a:spcBef>
                <a:spcPts val="0"/>
              </a:spcBef>
              <a:spcAft>
                <a:spcPts val="600"/>
              </a:spcAft>
            </a:pPr>
            <a:r>
              <a:rPr lang="en-US" dirty="0">
                <a:solidFill>
                  <a:srgbClr val="444444"/>
                </a:solidFill>
                <a:latin typeface="Times" panose="02020603050405020304" pitchFamily="18" charset="0"/>
                <a:ea typeface="Calibri" panose="020F0502020204030204" pitchFamily="34" charset="0"/>
              </a:rPr>
              <a:t>No log documenting officer’s use of tools</a:t>
            </a:r>
          </a:p>
          <a:p>
            <a:pPr lvl="1">
              <a:spcBef>
                <a:spcPts val="0"/>
              </a:spcBef>
              <a:spcAft>
                <a:spcPts val="600"/>
              </a:spcAft>
            </a:pPr>
            <a:r>
              <a:rPr lang="en-US" dirty="0">
                <a:solidFill>
                  <a:srgbClr val="444444"/>
                </a:solidFill>
                <a:latin typeface="Times" panose="02020603050405020304" pitchFamily="18" charset="0"/>
                <a:ea typeface="Calibri" panose="020F0502020204030204" pitchFamily="34" charset="0"/>
              </a:rPr>
              <a:t>No requirement to obtain a warrant prior to use</a:t>
            </a:r>
          </a:p>
          <a:p>
            <a:pPr lvl="1">
              <a:spcBef>
                <a:spcPts val="0"/>
              </a:spcBef>
              <a:spcAft>
                <a:spcPts val="600"/>
              </a:spcAft>
            </a:pPr>
            <a:r>
              <a:rPr lang="en-US" dirty="0">
                <a:solidFill>
                  <a:srgbClr val="444444"/>
                </a:solidFill>
                <a:latin typeface="Times" panose="02020603050405020304" pitchFamily="18" charset="0"/>
                <a:ea typeface="Calibri" panose="020F0502020204030204" pitchFamily="34" charset="0"/>
              </a:rPr>
              <a:t>No tracking of officer’s name, time, commands entered</a:t>
            </a:r>
          </a:p>
          <a:p>
            <a:pPr>
              <a:spcBef>
                <a:spcPts val="0"/>
              </a:spcBef>
              <a:spcAft>
                <a:spcPts val="600"/>
              </a:spcAft>
            </a:pPr>
            <a:r>
              <a:rPr lang="en-US" dirty="0">
                <a:solidFill>
                  <a:srgbClr val="444444"/>
                </a:solidFill>
                <a:latin typeface="Times" panose="02020603050405020304" pitchFamily="18" charset="0"/>
                <a:ea typeface="Calibri" panose="020F0502020204030204" pitchFamily="34" charset="0"/>
              </a:rPr>
              <a:t>This log should be produced at every trial</a:t>
            </a:r>
          </a:p>
        </p:txBody>
      </p:sp>
      <p:sp>
        <p:nvSpPr>
          <p:cNvPr id="5" name="Date Placeholder 4">
            <a:extLst>
              <a:ext uri="{FF2B5EF4-FFF2-40B4-BE49-F238E27FC236}">
                <a16:creationId xmlns:a16="http://schemas.microsoft.com/office/drawing/2014/main" id="{48E75377-DA17-CD3F-E51E-462DE1C1D8F3}"/>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61ECCD6B-CA6C-4243-E18F-D27AEC20199B}"/>
              </a:ext>
            </a:extLst>
          </p:cNvPr>
          <p:cNvSpPr>
            <a:spLocks noGrp="1"/>
          </p:cNvSpPr>
          <p:nvPr>
            <p:ph type="sldNum" sz="quarter" idx="12"/>
          </p:nvPr>
        </p:nvSpPr>
        <p:spPr/>
        <p:txBody>
          <a:bodyPr/>
          <a:lstStyle/>
          <a:p>
            <a:fld id="{AE52999E-0903-48BA-8107-3D8890001D4F}" type="slidenum">
              <a:rPr lang="en-US" smtClean="0"/>
              <a:t>72</a:t>
            </a:fld>
            <a:endParaRPr lang="en-US"/>
          </a:p>
        </p:txBody>
      </p:sp>
    </p:spTree>
    <p:extLst>
      <p:ext uri="{BB962C8B-B14F-4D97-AF65-F5344CB8AC3E}">
        <p14:creationId xmlns:p14="http://schemas.microsoft.com/office/powerpoint/2010/main" val="22706344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2D71-EF7A-ED2C-6FD5-E4E7A06E4CB5}"/>
              </a:ext>
            </a:extLst>
          </p:cNvPr>
          <p:cNvSpPr>
            <a:spLocks noGrp="1"/>
          </p:cNvSpPr>
          <p:nvPr>
            <p:ph type="title"/>
          </p:nvPr>
        </p:nvSpPr>
        <p:spPr/>
        <p:txBody>
          <a:bodyPr/>
          <a:lstStyle/>
          <a:p>
            <a:pPr algn="ctr"/>
            <a:r>
              <a:rPr lang="en-US" b="1" dirty="0"/>
              <a:t>Wiretapping </a:t>
            </a:r>
            <a:br>
              <a:rPr lang="en-US" b="1" dirty="0"/>
            </a:br>
            <a:r>
              <a:rPr lang="en-US" b="1" dirty="0"/>
              <a:t>Freenet</a:t>
            </a:r>
            <a:br>
              <a:rPr lang="en-US" dirty="0"/>
            </a:br>
            <a:endParaRPr lang="en-US" dirty="0"/>
          </a:p>
        </p:txBody>
      </p:sp>
      <p:sp>
        <p:nvSpPr>
          <p:cNvPr id="4" name="Date Placeholder 3">
            <a:extLst>
              <a:ext uri="{FF2B5EF4-FFF2-40B4-BE49-F238E27FC236}">
                <a16:creationId xmlns:a16="http://schemas.microsoft.com/office/drawing/2014/main" id="{7DBA34A8-7AB9-F2F7-31BB-5FD74B082DB4}"/>
              </a:ext>
            </a:extLst>
          </p:cNvPr>
          <p:cNvSpPr>
            <a:spLocks noGrp="1"/>
          </p:cNvSpPr>
          <p:nvPr>
            <p:ph type="dt" sz="half" idx="10"/>
          </p:nvPr>
        </p:nvSpPr>
        <p:spPr/>
        <p:txBody>
          <a:bodyPr/>
          <a:lstStyle/>
          <a:p>
            <a:r>
              <a:rPr lang="en-US"/>
              <a:t>July 2025</a:t>
            </a:r>
          </a:p>
        </p:txBody>
      </p:sp>
      <p:sp>
        <p:nvSpPr>
          <p:cNvPr id="5" name="Slide Number Placeholder 4">
            <a:extLst>
              <a:ext uri="{FF2B5EF4-FFF2-40B4-BE49-F238E27FC236}">
                <a16:creationId xmlns:a16="http://schemas.microsoft.com/office/drawing/2014/main" id="{DBF58CA1-C9E4-7EF0-D396-BD3FCF161617}"/>
              </a:ext>
            </a:extLst>
          </p:cNvPr>
          <p:cNvSpPr>
            <a:spLocks noGrp="1"/>
          </p:cNvSpPr>
          <p:nvPr>
            <p:ph type="sldNum" sz="quarter" idx="12"/>
          </p:nvPr>
        </p:nvSpPr>
        <p:spPr/>
        <p:txBody>
          <a:bodyPr/>
          <a:lstStyle/>
          <a:p>
            <a:fld id="{AE52999E-0903-48BA-8107-3D8890001D4F}" type="slidenum">
              <a:rPr lang="en-US" smtClean="0"/>
              <a:t>73</a:t>
            </a:fld>
            <a:endParaRPr lang="en-US"/>
          </a:p>
        </p:txBody>
      </p:sp>
    </p:spTree>
    <p:extLst>
      <p:ext uri="{BB962C8B-B14F-4D97-AF65-F5344CB8AC3E}">
        <p14:creationId xmlns:p14="http://schemas.microsoft.com/office/powerpoint/2010/main" val="32664360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5E63-10FB-E744-5D5C-893DFF8F6ECD}"/>
              </a:ext>
            </a:extLst>
          </p:cNvPr>
          <p:cNvSpPr>
            <a:spLocks noGrp="1"/>
          </p:cNvSpPr>
          <p:nvPr>
            <p:ph type="title"/>
          </p:nvPr>
        </p:nvSpPr>
        <p:spPr/>
        <p:txBody>
          <a:bodyPr/>
          <a:lstStyle/>
          <a:p>
            <a:pPr algn="ctr"/>
            <a:r>
              <a:rPr lang="en-US" b="1" dirty="0"/>
              <a:t>Normal Freenet</a:t>
            </a:r>
            <a:endParaRPr lang="en-US" sz="2800" b="1" dirty="0"/>
          </a:p>
        </p:txBody>
      </p:sp>
      <p:sp>
        <p:nvSpPr>
          <p:cNvPr id="3" name="Content Placeholder 2">
            <a:extLst>
              <a:ext uri="{FF2B5EF4-FFF2-40B4-BE49-F238E27FC236}">
                <a16:creationId xmlns:a16="http://schemas.microsoft.com/office/drawing/2014/main" id="{A05D52CD-9EDB-0DFF-1098-3D931CBEA373}"/>
              </a:ext>
            </a:extLst>
          </p:cNvPr>
          <p:cNvSpPr>
            <a:spLocks noGrp="1"/>
          </p:cNvSpPr>
          <p:nvPr>
            <p:ph idx="1"/>
          </p:nvPr>
        </p:nvSpPr>
        <p:spPr>
          <a:xfrm>
            <a:off x="838200" y="1590197"/>
            <a:ext cx="10515600" cy="4462259"/>
          </a:xfrm>
        </p:spPr>
        <p:txBody>
          <a:bodyPr>
            <a:normAutofit/>
          </a:bodyPr>
          <a:lstStyle/>
          <a:p>
            <a:r>
              <a:rPr lang="en-US" dirty="0"/>
              <a:t>Store a file – disperse pieces up to 18 computer hops away</a:t>
            </a:r>
          </a:p>
          <a:p>
            <a:r>
              <a:rPr lang="en-US" dirty="0"/>
              <a:t>Retrieve a file – request pieces</a:t>
            </a:r>
          </a:p>
          <a:p>
            <a:r>
              <a:rPr lang="en-US" dirty="0"/>
              <a:t>Intermediate node</a:t>
            </a:r>
          </a:p>
          <a:p>
            <a:pPr lvl="1"/>
            <a:r>
              <a:rPr lang="en-US" dirty="0"/>
              <a:t>Transports pieces</a:t>
            </a:r>
          </a:p>
          <a:p>
            <a:pPr lvl="1"/>
            <a:r>
              <a:rPr lang="en-US" dirty="0"/>
              <a:t>Temporary electronic storage as pieces hop from one computer to another</a:t>
            </a:r>
          </a:p>
          <a:p>
            <a:pPr lvl="1"/>
            <a:endParaRPr lang="en-US" dirty="0"/>
          </a:p>
          <a:p>
            <a:r>
              <a:rPr lang="en-US" dirty="0"/>
              <a:t>Computer owner does not know what files are stored on </a:t>
            </a:r>
          </a:p>
          <a:p>
            <a:pPr marL="0" indent="0">
              <a:buNone/>
            </a:pPr>
            <a:r>
              <a:rPr lang="en-US" dirty="0"/>
              <a:t>	or transported through his computer.</a:t>
            </a:r>
          </a:p>
        </p:txBody>
      </p:sp>
      <p:sp>
        <p:nvSpPr>
          <p:cNvPr id="4" name="Date Placeholder 3">
            <a:extLst>
              <a:ext uri="{FF2B5EF4-FFF2-40B4-BE49-F238E27FC236}">
                <a16:creationId xmlns:a16="http://schemas.microsoft.com/office/drawing/2014/main" id="{D004E519-BEF2-0E39-11AE-E8C02C564C06}"/>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1492A5C6-C328-F805-06E1-D371B1E26941}"/>
              </a:ext>
            </a:extLst>
          </p:cNvPr>
          <p:cNvSpPr>
            <a:spLocks noGrp="1"/>
          </p:cNvSpPr>
          <p:nvPr>
            <p:ph type="sldNum" sz="quarter" idx="12"/>
          </p:nvPr>
        </p:nvSpPr>
        <p:spPr/>
        <p:txBody>
          <a:bodyPr/>
          <a:lstStyle/>
          <a:p>
            <a:fld id="{AE52999E-0903-48BA-8107-3D8890001D4F}" type="slidenum">
              <a:rPr lang="en-US" smtClean="0"/>
              <a:t>74</a:t>
            </a:fld>
            <a:endParaRPr lang="en-US"/>
          </a:p>
        </p:txBody>
      </p:sp>
    </p:spTree>
    <p:extLst>
      <p:ext uri="{BB962C8B-B14F-4D97-AF65-F5344CB8AC3E}">
        <p14:creationId xmlns:p14="http://schemas.microsoft.com/office/powerpoint/2010/main" val="25806572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5E63-10FB-E744-5D5C-893DFF8F6ECD}"/>
              </a:ext>
            </a:extLst>
          </p:cNvPr>
          <p:cNvSpPr>
            <a:spLocks noGrp="1"/>
          </p:cNvSpPr>
          <p:nvPr>
            <p:ph type="title"/>
          </p:nvPr>
        </p:nvSpPr>
        <p:spPr/>
        <p:txBody>
          <a:bodyPr/>
          <a:lstStyle/>
          <a:p>
            <a:pPr algn="ctr"/>
            <a:r>
              <a:rPr lang="en-US" b="1" dirty="0"/>
              <a:t>Customized LE Freenet</a:t>
            </a:r>
            <a:endParaRPr lang="en-US" sz="2800" b="1" dirty="0"/>
          </a:p>
        </p:txBody>
      </p:sp>
      <p:sp>
        <p:nvSpPr>
          <p:cNvPr id="4" name="Date Placeholder 3">
            <a:extLst>
              <a:ext uri="{FF2B5EF4-FFF2-40B4-BE49-F238E27FC236}">
                <a16:creationId xmlns:a16="http://schemas.microsoft.com/office/drawing/2014/main" id="{D004E519-BEF2-0E39-11AE-E8C02C564C06}"/>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1492A5C6-C328-F805-06E1-D371B1E26941}"/>
              </a:ext>
            </a:extLst>
          </p:cNvPr>
          <p:cNvSpPr>
            <a:spLocks noGrp="1"/>
          </p:cNvSpPr>
          <p:nvPr>
            <p:ph type="sldNum" sz="quarter" idx="12"/>
          </p:nvPr>
        </p:nvSpPr>
        <p:spPr/>
        <p:txBody>
          <a:bodyPr/>
          <a:lstStyle/>
          <a:p>
            <a:fld id="{AE52999E-0903-48BA-8107-3D8890001D4F}" type="slidenum">
              <a:rPr lang="en-US" smtClean="0"/>
              <a:t>75</a:t>
            </a:fld>
            <a:endParaRPr lang="en-US"/>
          </a:p>
        </p:txBody>
      </p:sp>
      <p:sp>
        <p:nvSpPr>
          <p:cNvPr id="7" name="Content Placeholder 2">
            <a:extLst>
              <a:ext uri="{FF2B5EF4-FFF2-40B4-BE49-F238E27FC236}">
                <a16:creationId xmlns:a16="http://schemas.microsoft.com/office/drawing/2014/main" id="{C7CB2046-FDCF-FB8B-5236-45E04715D04A}"/>
              </a:ext>
            </a:extLst>
          </p:cNvPr>
          <p:cNvSpPr txBox="1">
            <a:spLocks/>
          </p:cNvSpPr>
          <p:nvPr/>
        </p:nvSpPr>
        <p:spPr>
          <a:xfrm>
            <a:off x="838200" y="1690688"/>
            <a:ext cx="10515600" cy="4458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Does not store files</a:t>
            </a:r>
          </a:p>
          <a:p>
            <a:r>
              <a:rPr lang="en-US" dirty="0"/>
              <a:t>Does not retrieve files or forward requests</a:t>
            </a:r>
          </a:p>
          <a:p>
            <a:pPr marL="457200" lvl="1" indent="0">
              <a:buNone/>
            </a:pPr>
            <a:r>
              <a:rPr lang="en-US" dirty="0"/>
              <a:t>Note: Storing or retrieving files would plant CP on innocent computers</a:t>
            </a:r>
          </a:p>
          <a:p>
            <a:pPr marL="457200" lvl="1" indent="0">
              <a:buNone/>
            </a:pPr>
            <a:endParaRPr lang="en-US" dirty="0"/>
          </a:p>
          <a:p>
            <a:r>
              <a:rPr lang="en-US" dirty="0"/>
              <a:t>Captures all requests and analyzes them</a:t>
            </a:r>
          </a:p>
          <a:p>
            <a:pPr marL="457200" lvl="1" indent="0">
              <a:buNone/>
            </a:pPr>
            <a:r>
              <a:rPr lang="en-US" dirty="0"/>
              <a:t>Note: There is no data or CP in a request</a:t>
            </a:r>
          </a:p>
          <a:p>
            <a:endParaRPr lang="en-US" dirty="0"/>
          </a:p>
          <a:p>
            <a:r>
              <a:rPr lang="en-US" dirty="0"/>
              <a:t>All it does is suck data off the network and report it to law enforcement</a:t>
            </a:r>
          </a:p>
        </p:txBody>
      </p:sp>
    </p:spTree>
    <p:extLst>
      <p:ext uri="{BB962C8B-B14F-4D97-AF65-F5344CB8AC3E}">
        <p14:creationId xmlns:p14="http://schemas.microsoft.com/office/powerpoint/2010/main" val="119517333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5E63-10FB-E744-5D5C-893DFF8F6ECD}"/>
              </a:ext>
            </a:extLst>
          </p:cNvPr>
          <p:cNvSpPr>
            <a:spLocks noGrp="1"/>
          </p:cNvSpPr>
          <p:nvPr>
            <p:ph type="title"/>
          </p:nvPr>
        </p:nvSpPr>
        <p:spPr/>
        <p:txBody>
          <a:bodyPr/>
          <a:lstStyle/>
          <a:p>
            <a:pPr algn="ctr"/>
            <a:r>
              <a:rPr lang="en-US" b="1" dirty="0"/>
              <a:t>Customized Freenet is a Wiretap Tool</a:t>
            </a:r>
            <a:endParaRPr lang="en-US" sz="2800" b="1" dirty="0"/>
          </a:p>
        </p:txBody>
      </p:sp>
      <p:sp>
        <p:nvSpPr>
          <p:cNvPr id="3" name="Content Placeholder 2">
            <a:extLst>
              <a:ext uri="{FF2B5EF4-FFF2-40B4-BE49-F238E27FC236}">
                <a16:creationId xmlns:a16="http://schemas.microsoft.com/office/drawing/2014/main" id="{A05D52CD-9EDB-0DFF-1098-3D931CBEA373}"/>
              </a:ext>
            </a:extLst>
          </p:cNvPr>
          <p:cNvSpPr>
            <a:spLocks noGrp="1"/>
          </p:cNvSpPr>
          <p:nvPr>
            <p:ph idx="1"/>
          </p:nvPr>
        </p:nvSpPr>
        <p:spPr/>
        <p:txBody>
          <a:bodyPr>
            <a:normAutofit lnSpcReduction="10000"/>
          </a:bodyPr>
          <a:lstStyle/>
          <a:p>
            <a:r>
              <a:rPr lang="en-US" dirty="0"/>
              <a:t>Modified law-enforcement-only version of Freenet software</a:t>
            </a:r>
          </a:p>
          <a:p>
            <a:r>
              <a:rPr lang="en-US" u="sng" dirty="0"/>
              <a:t>Taps</a:t>
            </a:r>
            <a:r>
              <a:rPr lang="en-US" dirty="0"/>
              <a:t> into Freenet file transfer system – without a warrant</a:t>
            </a:r>
          </a:p>
          <a:p>
            <a:r>
              <a:rPr lang="en-US" dirty="0"/>
              <a:t>Monitors network traffic carried over the </a:t>
            </a:r>
            <a:r>
              <a:rPr lang="en-US" u="sng" dirty="0"/>
              <a:t>internet wire</a:t>
            </a:r>
            <a:r>
              <a:rPr lang="en-US" dirty="0"/>
              <a:t> </a:t>
            </a:r>
            <a:endParaRPr lang="en-US" u="sng" dirty="0"/>
          </a:p>
          <a:p>
            <a:r>
              <a:rPr lang="en-US" dirty="0"/>
              <a:t>Extracts and logs (~500,000 per day, per computer):</a:t>
            </a:r>
          </a:p>
          <a:p>
            <a:pPr lvl="1"/>
            <a:r>
              <a:rPr lang="en-US" dirty="0"/>
              <a:t>IP addresses	(requires a pen register warrant)</a:t>
            </a:r>
          </a:p>
          <a:p>
            <a:pPr lvl="1"/>
            <a:r>
              <a:rPr lang="en-US" dirty="0"/>
              <a:t>Number of peers</a:t>
            </a:r>
          </a:p>
          <a:p>
            <a:pPr lvl="1"/>
            <a:r>
              <a:rPr lang="en-US" dirty="0"/>
              <a:t>Unique IDs</a:t>
            </a:r>
          </a:p>
          <a:p>
            <a:pPr lvl="1"/>
            <a:r>
              <a:rPr lang="en-US" dirty="0"/>
              <a:t>Date/time of request</a:t>
            </a:r>
          </a:p>
          <a:p>
            <a:pPr lvl="1"/>
            <a:r>
              <a:rPr lang="en-US" dirty="0"/>
              <a:t>Hash codes 	(converted to content)</a:t>
            </a:r>
          </a:p>
          <a:p>
            <a:r>
              <a:rPr lang="en-US" dirty="0"/>
              <a:t>Forwarded nightly to “Black Ice” – the mothership</a:t>
            </a:r>
          </a:p>
        </p:txBody>
      </p:sp>
      <p:sp>
        <p:nvSpPr>
          <p:cNvPr id="4" name="Date Placeholder 3">
            <a:extLst>
              <a:ext uri="{FF2B5EF4-FFF2-40B4-BE49-F238E27FC236}">
                <a16:creationId xmlns:a16="http://schemas.microsoft.com/office/drawing/2014/main" id="{D004E519-BEF2-0E39-11AE-E8C02C564C06}"/>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1492A5C6-C328-F805-06E1-D371B1E26941}"/>
              </a:ext>
            </a:extLst>
          </p:cNvPr>
          <p:cNvSpPr>
            <a:spLocks noGrp="1"/>
          </p:cNvSpPr>
          <p:nvPr>
            <p:ph type="sldNum" sz="quarter" idx="12"/>
          </p:nvPr>
        </p:nvSpPr>
        <p:spPr/>
        <p:txBody>
          <a:bodyPr/>
          <a:lstStyle/>
          <a:p>
            <a:fld id="{AE52999E-0903-48BA-8107-3D8890001D4F}" type="slidenum">
              <a:rPr lang="en-US" smtClean="0"/>
              <a:t>76</a:t>
            </a:fld>
            <a:endParaRPr lang="en-US"/>
          </a:p>
        </p:txBody>
      </p:sp>
    </p:spTree>
    <p:extLst>
      <p:ext uri="{BB962C8B-B14F-4D97-AF65-F5344CB8AC3E}">
        <p14:creationId xmlns:p14="http://schemas.microsoft.com/office/powerpoint/2010/main" val="21343960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5E63-10FB-E744-5D5C-893DFF8F6ECD}"/>
              </a:ext>
            </a:extLst>
          </p:cNvPr>
          <p:cNvSpPr>
            <a:spLocks noGrp="1"/>
          </p:cNvSpPr>
          <p:nvPr>
            <p:ph type="title"/>
          </p:nvPr>
        </p:nvSpPr>
        <p:spPr/>
        <p:txBody>
          <a:bodyPr/>
          <a:lstStyle/>
          <a:p>
            <a:pPr algn="ctr"/>
            <a:r>
              <a:rPr lang="en-US" b="1" dirty="0"/>
              <a:t>Customized Freenet Info Forwarded Nightly </a:t>
            </a:r>
            <a:br>
              <a:rPr lang="en-US" b="1" dirty="0"/>
            </a:br>
            <a:r>
              <a:rPr lang="en-US" b="1" dirty="0"/>
              <a:t>to “Black Ice”</a:t>
            </a:r>
            <a:endParaRPr lang="en-US" sz="2800" b="1" dirty="0"/>
          </a:p>
        </p:txBody>
      </p:sp>
      <p:sp>
        <p:nvSpPr>
          <p:cNvPr id="3" name="Content Placeholder 2">
            <a:extLst>
              <a:ext uri="{FF2B5EF4-FFF2-40B4-BE49-F238E27FC236}">
                <a16:creationId xmlns:a16="http://schemas.microsoft.com/office/drawing/2014/main" id="{A05D52CD-9EDB-0DFF-1098-3D931CBEA373}"/>
              </a:ext>
            </a:extLst>
          </p:cNvPr>
          <p:cNvSpPr>
            <a:spLocks noGrp="1"/>
          </p:cNvSpPr>
          <p:nvPr>
            <p:ph idx="1"/>
          </p:nvPr>
        </p:nvSpPr>
        <p:spPr>
          <a:xfrm>
            <a:off x="662939" y="1825625"/>
            <a:ext cx="10866120" cy="4351338"/>
          </a:xfrm>
        </p:spPr>
        <p:txBody>
          <a:bodyPr>
            <a:normAutofit/>
          </a:bodyPr>
          <a:lstStyle/>
          <a:p>
            <a:r>
              <a:rPr lang="en-US" dirty="0"/>
              <a:t>“Black Ice” is the mothership</a:t>
            </a:r>
          </a:p>
          <a:p>
            <a:r>
              <a:rPr lang="en-US" dirty="0"/>
              <a:t>Database #1 </a:t>
            </a:r>
            <a:r>
              <a:rPr lang="en-US" dirty="0" err="1"/>
              <a:t>KeyMaster</a:t>
            </a:r>
            <a:r>
              <a:rPr lang="en-US" dirty="0"/>
              <a:t> -  tracks all manifest keys, split keys, and hashes</a:t>
            </a:r>
          </a:p>
          <a:p>
            <a:r>
              <a:rPr lang="en-US" dirty="0"/>
              <a:t>Database #2 – Tracks Freenet IP Address / Ports, irrespective of CP</a:t>
            </a:r>
          </a:p>
          <a:p>
            <a:r>
              <a:rPr lang="en-US" dirty="0"/>
              <a:t>Converts hash codes into “content”, catalogs hash codes by file, priority</a:t>
            </a:r>
          </a:p>
          <a:p>
            <a:r>
              <a:rPr lang="en-US" dirty="0"/>
              <a:t>Used without a warrant</a:t>
            </a:r>
          </a:p>
          <a:p>
            <a:pPr marL="0" indent="0">
              <a:buNone/>
            </a:pPr>
            <a:endParaRPr lang="en-US" dirty="0"/>
          </a:p>
        </p:txBody>
      </p:sp>
      <p:sp>
        <p:nvSpPr>
          <p:cNvPr id="4" name="Date Placeholder 3">
            <a:extLst>
              <a:ext uri="{FF2B5EF4-FFF2-40B4-BE49-F238E27FC236}">
                <a16:creationId xmlns:a16="http://schemas.microsoft.com/office/drawing/2014/main" id="{D004E519-BEF2-0E39-11AE-E8C02C564C06}"/>
              </a:ext>
            </a:extLst>
          </p:cNvPr>
          <p:cNvSpPr>
            <a:spLocks noGrp="1"/>
          </p:cNvSpPr>
          <p:nvPr>
            <p:ph type="dt" sz="half" idx="10"/>
          </p:nvPr>
        </p:nvSpPr>
        <p:spPr/>
        <p:txBody>
          <a:bodyPr/>
          <a:lstStyle/>
          <a:p>
            <a:r>
              <a:rPr lang="en-US"/>
              <a:t>July 2025</a:t>
            </a:r>
            <a:endParaRPr lang="en-US" dirty="0"/>
          </a:p>
        </p:txBody>
      </p:sp>
      <p:sp>
        <p:nvSpPr>
          <p:cNvPr id="6" name="Slide Number Placeholder 5">
            <a:extLst>
              <a:ext uri="{FF2B5EF4-FFF2-40B4-BE49-F238E27FC236}">
                <a16:creationId xmlns:a16="http://schemas.microsoft.com/office/drawing/2014/main" id="{1492A5C6-C328-F805-06E1-D371B1E26941}"/>
              </a:ext>
            </a:extLst>
          </p:cNvPr>
          <p:cNvSpPr>
            <a:spLocks noGrp="1"/>
          </p:cNvSpPr>
          <p:nvPr>
            <p:ph type="sldNum" sz="quarter" idx="12"/>
          </p:nvPr>
        </p:nvSpPr>
        <p:spPr/>
        <p:txBody>
          <a:bodyPr/>
          <a:lstStyle/>
          <a:p>
            <a:fld id="{AE52999E-0903-48BA-8107-3D8890001D4F}" type="slidenum">
              <a:rPr lang="en-US" smtClean="0"/>
              <a:t>77</a:t>
            </a:fld>
            <a:endParaRPr lang="en-US"/>
          </a:p>
        </p:txBody>
      </p:sp>
      <p:pic>
        <p:nvPicPr>
          <p:cNvPr id="7" name="Picture 6">
            <a:extLst>
              <a:ext uri="{FF2B5EF4-FFF2-40B4-BE49-F238E27FC236}">
                <a16:creationId xmlns:a16="http://schemas.microsoft.com/office/drawing/2014/main" id="{A72D295B-D4BB-731A-6A63-F6A468618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7" y="4800180"/>
            <a:ext cx="11752843" cy="977651"/>
          </a:xfrm>
          <a:prstGeom prst="rect">
            <a:avLst/>
          </a:prstGeom>
        </p:spPr>
      </p:pic>
    </p:spTree>
    <p:extLst>
      <p:ext uri="{BB962C8B-B14F-4D97-AF65-F5344CB8AC3E}">
        <p14:creationId xmlns:p14="http://schemas.microsoft.com/office/powerpoint/2010/main" val="15331852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5E63-10FB-E744-5D5C-893DFF8F6ECD}"/>
              </a:ext>
            </a:extLst>
          </p:cNvPr>
          <p:cNvSpPr>
            <a:spLocks noGrp="1"/>
          </p:cNvSpPr>
          <p:nvPr>
            <p:ph type="title"/>
          </p:nvPr>
        </p:nvSpPr>
        <p:spPr>
          <a:xfrm>
            <a:off x="838200" y="365125"/>
            <a:ext cx="4005580" cy="1325563"/>
          </a:xfrm>
        </p:spPr>
        <p:txBody>
          <a:bodyPr/>
          <a:lstStyle/>
          <a:p>
            <a:r>
              <a:rPr lang="en-US" b="1" dirty="0"/>
              <a:t>Black Ice Queries</a:t>
            </a:r>
            <a:endParaRPr lang="en-US" sz="2800" b="1" dirty="0"/>
          </a:p>
        </p:txBody>
      </p:sp>
      <p:sp>
        <p:nvSpPr>
          <p:cNvPr id="4" name="Date Placeholder 3">
            <a:extLst>
              <a:ext uri="{FF2B5EF4-FFF2-40B4-BE49-F238E27FC236}">
                <a16:creationId xmlns:a16="http://schemas.microsoft.com/office/drawing/2014/main" id="{D004E519-BEF2-0E39-11AE-E8C02C564C06}"/>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1492A5C6-C328-F805-06E1-D371B1E26941}"/>
              </a:ext>
            </a:extLst>
          </p:cNvPr>
          <p:cNvSpPr>
            <a:spLocks noGrp="1"/>
          </p:cNvSpPr>
          <p:nvPr>
            <p:ph type="sldNum" sz="quarter" idx="12"/>
          </p:nvPr>
        </p:nvSpPr>
        <p:spPr/>
        <p:txBody>
          <a:bodyPr/>
          <a:lstStyle/>
          <a:p>
            <a:fld id="{AE52999E-0903-48BA-8107-3D8890001D4F}" type="slidenum">
              <a:rPr lang="en-US" smtClean="0"/>
              <a:t>78</a:t>
            </a:fld>
            <a:endParaRPr lang="en-US"/>
          </a:p>
        </p:txBody>
      </p:sp>
      <p:pic>
        <p:nvPicPr>
          <p:cNvPr id="10" name="Picture 9">
            <a:extLst>
              <a:ext uri="{FF2B5EF4-FFF2-40B4-BE49-F238E27FC236}">
                <a16:creationId xmlns:a16="http://schemas.microsoft.com/office/drawing/2014/main" id="{DA634F25-7711-0E63-81E0-AAE79819F9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3780" y="231663"/>
            <a:ext cx="6510020" cy="6307249"/>
          </a:xfrm>
          <a:prstGeom prst="rect">
            <a:avLst/>
          </a:prstGeom>
        </p:spPr>
      </p:pic>
      <p:sp>
        <p:nvSpPr>
          <p:cNvPr id="3" name="Content Placeholder 2">
            <a:extLst>
              <a:ext uri="{FF2B5EF4-FFF2-40B4-BE49-F238E27FC236}">
                <a16:creationId xmlns:a16="http://schemas.microsoft.com/office/drawing/2014/main" id="{11AEE053-6F2E-4E89-0DB8-596119FF98EF}"/>
              </a:ext>
            </a:extLst>
          </p:cNvPr>
          <p:cNvSpPr>
            <a:spLocks noGrp="1"/>
          </p:cNvSpPr>
          <p:nvPr>
            <p:ph idx="1"/>
          </p:nvPr>
        </p:nvSpPr>
        <p:spPr>
          <a:xfrm>
            <a:off x="662939" y="1825625"/>
            <a:ext cx="4005580" cy="4351338"/>
          </a:xfrm>
        </p:spPr>
        <p:txBody>
          <a:bodyPr>
            <a:normAutofit/>
          </a:bodyPr>
          <a:lstStyle/>
          <a:p>
            <a:r>
              <a:rPr lang="en-US" dirty="0"/>
              <a:t>By geographic region</a:t>
            </a:r>
          </a:p>
          <a:p>
            <a:r>
              <a:rPr lang="en-US" dirty="0"/>
              <a:t>By IP address</a:t>
            </a:r>
          </a:p>
          <a:p>
            <a:endParaRPr lang="en-US" dirty="0"/>
          </a:p>
          <a:p>
            <a:r>
              <a:rPr lang="en-US" dirty="0"/>
              <a:t>Finds pieces passing THROUGH a node</a:t>
            </a:r>
          </a:p>
          <a:p>
            <a:pPr marL="0" indent="0">
              <a:buNone/>
            </a:pPr>
            <a:endParaRPr lang="en-US" dirty="0"/>
          </a:p>
          <a:p>
            <a:r>
              <a:rPr lang="en-US" dirty="0"/>
              <a:t>IP addresses from other sources can be used to flag Freenet “crimes”</a:t>
            </a:r>
          </a:p>
          <a:p>
            <a:endParaRPr lang="en-US" dirty="0"/>
          </a:p>
        </p:txBody>
      </p:sp>
    </p:spTree>
    <p:extLst>
      <p:ext uri="{BB962C8B-B14F-4D97-AF65-F5344CB8AC3E}">
        <p14:creationId xmlns:p14="http://schemas.microsoft.com/office/powerpoint/2010/main" val="14626743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35E63-10FB-E744-5D5C-893DFF8F6ECD}"/>
              </a:ext>
            </a:extLst>
          </p:cNvPr>
          <p:cNvSpPr>
            <a:spLocks noGrp="1"/>
          </p:cNvSpPr>
          <p:nvPr>
            <p:ph type="title"/>
          </p:nvPr>
        </p:nvSpPr>
        <p:spPr/>
        <p:txBody>
          <a:bodyPr/>
          <a:lstStyle/>
          <a:p>
            <a:pPr algn="ctr"/>
            <a:r>
              <a:rPr lang="en-US" b="1" dirty="0"/>
              <a:t>Monitoring Communications</a:t>
            </a:r>
            <a:br>
              <a:rPr lang="en-US" dirty="0">
                <a:effectLst/>
                <a:latin typeface="Calibri" panose="020F0502020204030204" pitchFamily="34" charset="0"/>
                <a:ea typeface="Calibri" panose="020F0502020204030204" pitchFamily="34" charset="0"/>
                <a:cs typeface="Calibri" panose="020F0502020204030204" pitchFamily="34" charset="0"/>
              </a:rPr>
            </a:br>
            <a:r>
              <a:rPr lang="en-US" sz="2000" i="1" dirty="0">
                <a:solidFill>
                  <a:srgbClr val="000000"/>
                </a:solidFill>
                <a:latin typeface="Times New Roman" panose="02020603050405020304" pitchFamily="18" charset="0"/>
                <a:cs typeface="Times New Roman" panose="02020603050405020304" pitchFamily="18" charset="0"/>
              </a:rPr>
              <a:t>18 U.S.</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2511(2)(a)(</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000" dirty="0"/>
          </a:p>
        </p:txBody>
      </p:sp>
      <p:sp>
        <p:nvSpPr>
          <p:cNvPr id="3" name="Content Placeholder 2">
            <a:extLst>
              <a:ext uri="{FF2B5EF4-FFF2-40B4-BE49-F238E27FC236}">
                <a16:creationId xmlns:a16="http://schemas.microsoft.com/office/drawing/2014/main" id="{A05D52CD-9EDB-0DFF-1098-3D931CBEA373}"/>
              </a:ext>
            </a:extLst>
          </p:cNvPr>
          <p:cNvSpPr>
            <a:spLocks noGrp="1"/>
          </p:cNvSpPr>
          <p:nvPr>
            <p:ph idx="1"/>
          </p:nvPr>
        </p:nvSpPr>
        <p:spPr>
          <a:xfrm>
            <a:off x="838200" y="1825625"/>
            <a:ext cx="10813330" cy="4351338"/>
          </a:xfrm>
        </p:spPr>
        <p:txBody>
          <a:bodyPr>
            <a:normAutofit lnSpcReduction="10000"/>
          </a:bodyPr>
          <a:lstStyle/>
          <a:p>
            <a:r>
              <a:rPr lang="en-US" sz="2600" dirty="0">
                <a:latin typeface="Calibri" panose="020F0502020204030204" pitchFamily="34" charset="0"/>
                <a:ea typeface="Calibri" panose="020F0502020204030204" pitchFamily="34" charset="0"/>
                <a:cs typeface="Calibri" panose="020F0502020204030204" pitchFamily="34" charset="0"/>
              </a:rPr>
              <a:t>Not even service providers of publicly available, private communication systems can monitor content</a:t>
            </a:r>
          </a:p>
          <a:p>
            <a:pPr marL="457200" lvl="1" indent="0">
              <a:buNone/>
            </a:pPr>
            <a:r>
              <a:rPr lang="en-US" sz="2200" dirty="0">
                <a:effectLst/>
                <a:latin typeface="Calibri" panose="020F0502020204030204" pitchFamily="34" charset="0"/>
                <a:ea typeface="Calibri" panose="020F0502020204030204" pitchFamily="34" charset="0"/>
                <a:cs typeface="Calibri" panose="020F0502020204030204" pitchFamily="34" charset="0"/>
              </a:rPr>
              <a:t>“</a:t>
            </a:r>
            <a:r>
              <a:rPr lang="en-US" sz="2200" i="1" dirty="0">
                <a:effectLst/>
                <a:latin typeface="Calibri" panose="020F0502020204030204" pitchFamily="34" charset="0"/>
                <a:ea typeface="Calibri" panose="020F0502020204030204" pitchFamily="34" charset="0"/>
                <a:cs typeface="Calibri" panose="020F0502020204030204" pitchFamily="34" charset="0"/>
              </a:rPr>
              <a:t>… a provider of wire communication service to the public </a:t>
            </a:r>
            <a:r>
              <a:rPr lang="en-US" sz="2200" b="1" i="1" u="sng" dirty="0">
                <a:effectLst/>
                <a:latin typeface="Calibri" panose="020F0502020204030204" pitchFamily="34" charset="0"/>
                <a:ea typeface="Calibri" panose="020F0502020204030204" pitchFamily="34" charset="0"/>
                <a:cs typeface="Calibri" panose="020F0502020204030204" pitchFamily="34" charset="0"/>
              </a:rPr>
              <a:t>shall not utilize service observing or random monitoring</a:t>
            </a:r>
            <a:r>
              <a:rPr lang="en-US" sz="2200" i="1" dirty="0">
                <a:effectLst/>
                <a:latin typeface="Calibri" panose="020F0502020204030204" pitchFamily="34" charset="0"/>
                <a:ea typeface="Calibri" panose="020F0502020204030204" pitchFamily="34" charset="0"/>
                <a:cs typeface="Calibri" panose="020F0502020204030204" pitchFamily="34" charset="0"/>
              </a:rPr>
              <a:t> except for mechanical or service quality control checks.”</a:t>
            </a:r>
          </a:p>
          <a:p>
            <a:pPr marL="914400" lvl="2" indent="0">
              <a:buNone/>
            </a:pPr>
            <a:endParaRPr lang="en-US" dirty="0">
              <a:latin typeface="Calibri" panose="020F0502020204030204" pitchFamily="34" charset="0"/>
              <a:ea typeface="Calibri" panose="020F0502020204030204" pitchFamily="34" charset="0"/>
              <a:cs typeface="Calibri" panose="020F0502020204030204" pitchFamily="34" charset="0"/>
            </a:endParaRPr>
          </a:p>
          <a:p>
            <a:pPr lvl="1"/>
            <a:r>
              <a:rPr lang="en-US" sz="2200" dirty="0">
                <a:latin typeface="Calibri" panose="020F0502020204030204" pitchFamily="34" charset="0"/>
                <a:ea typeface="Calibri" panose="020F0502020204030204" pitchFamily="34" charset="0"/>
                <a:cs typeface="Calibri" panose="020F0502020204030204" pitchFamily="34" charset="0"/>
              </a:rPr>
              <a:t>Telephone companies cannot monitor phone calls</a:t>
            </a:r>
          </a:p>
          <a:p>
            <a:pPr lvl="1"/>
            <a:r>
              <a:rPr lang="en-US" sz="2200" dirty="0">
                <a:latin typeface="Calibri" panose="020F0502020204030204" pitchFamily="34" charset="0"/>
                <a:ea typeface="Calibri" panose="020F0502020204030204" pitchFamily="34" charset="0"/>
                <a:cs typeface="Calibri" panose="020F0502020204030204" pitchFamily="34" charset="0"/>
              </a:rPr>
              <a:t>Freenet administrators cannot monitor file transfers</a:t>
            </a:r>
          </a:p>
          <a:p>
            <a:r>
              <a:rPr lang="en-US" sz="2600" dirty="0">
                <a:latin typeface="Calibri" panose="020F0502020204030204" pitchFamily="34" charset="0"/>
                <a:ea typeface="Calibri" panose="020F0502020204030204" pitchFamily="34" charset="0"/>
                <a:cs typeface="Calibri" panose="020F0502020204030204" pitchFamily="34" charset="0"/>
              </a:rPr>
              <a:t>Illegal interception of content (hash codes)</a:t>
            </a:r>
            <a:r>
              <a:rPr lang="en-US" sz="2400" dirty="0">
                <a:solidFill>
                  <a:srgbClr val="000000"/>
                </a:solidFill>
                <a:effectLst/>
                <a:ea typeface="Times New Roman" panose="02020603050405020304" pitchFamily="18" charset="0"/>
                <a:cs typeface="Times New Roman" panose="02020603050405020304" pitchFamily="18" charset="0"/>
              </a:rPr>
              <a:t> 		18 U.S. Code § 2511</a:t>
            </a:r>
          </a:p>
          <a:p>
            <a:endParaRPr lang="en-US" sz="26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2600" b="1" dirty="0">
                <a:latin typeface="Calibri" panose="020F0502020204030204" pitchFamily="34" charset="0"/>
                <a:ea typeface="Calibri" panose="020F0502020204030204" pitchFamily="34" charset="0"/>
                <a:cs typeface="Calibri" panose="020F0502020204030204" pitchFamily="34" charset="0"/>
              </a:rPr>
              <a:t>Law enforcement cannot monitor private communications</a:t>
            </a:r>
          </a:p>
          <a:p>
            <a:pPr marL="0" indent="0" algn="ctr">
              <a:buNone/>
            </a:pPr>
            <a:r>
              <a:rPr lang="en-US" sz="2600" b="1" dirty="0">
                <a:latin typeface="Calibri" panose="020F0502020204030204" pitchFamily="34" charset="0"/>
                <a:ea typeface="Calibri" panose="020F0502020204030204" pitchFamily="34" charset="0"/>
                <a:cs typeface="Calibri" panose="020F0502020204030204" pitchFamily="34" charset="0"/>
              </a:rPr>
              <a:t>WITHOUT A WARRANT</a:t>
            </a:r>
            <a:endParaRPr lang="en-US" sz="2600" b="1"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Date Placeholder 3">
            <a:extLst>
              <a:ext uri="{FF2B5EF4-FFF2-40B4-BE49-F238E27FC236}">
                <a16:creationId xmlns:a16="http://schemas.microsoft.com/office/drawing/2014/main" id="{F7142CFE-9750-7AC8-311D-66CE1114C90E}"/>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70F58C9E-4C9E-321B-C165-09E0514C24BE}"/>
              </a:ext>
            </a:extLst>
          </p:cNvPr>
          <p:cNvSpPr>
            <a:spLocks noGrp="1"/>
          </p:cNvSpPr>
          <p:nvPr>
            <p:ph type="sldNum" sz="quarter" idx="12"/>
          </p:nvPr>
        </p:nvSpPr>
        <p:spPr/>
        <p:txBody>
          <a:bodyPr/>
          <a:lstStyle/>
          <a:p>
            <a:fld id="{AE52999E-0903-48BA-8107-3D8890001D4F}" type="slidenum">
              <a:rPr lang="en-US" smtClean="0"/>
              <a:t>79</a:t>
            </a:fld>
            <a:endParaRPr lang="en-US"/>
          </a:p>
        </p:txBody>
      </p:sp>
    </p:spTree>
    <p:extLst>
      <p:ext uri="{BB962C8B-B14F-4D97-AF65-F5344CB8AC3E}">
        <p14:creationId xmlns:p14="http://schemas.microsoft.com/office/powerpoint/2010/main" val="77164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Federal ECPA Interception Law</a:t>
            </a:r>
            <a:br>
              <a:rPr lang="en-US" dirty="0"/>
            </a:br>
            <a:r>
              <a:rPr lang="en-US" sz="2400" i="1" dirty="0">
                <a:solidFill>
                  <a:srgbClr val="000000"/>
                </a:solidFill>
                <a:latin typeface="Times New Roman" panose="02020603050405020304" pitchFamily="18" charset="0"/>
                <a:cs typeface="Times New Roman" panose="02020603050405020304" pitchFamily="18" charset="0"/>
              </a:rPr>
              <a:t>18 U.S.</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2511</a:t>
            </a:r>
            <a:endParaRPr lang="en-US" sz="12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427383" y="1871662"/>
            <a:ext cx="11430000" cy="4667250"/>
          </a:xfrm>
        </p:spPr>
        <p:txBody>
          <a:bodyPr>
            <a:normAutofit fontScale="92500" lnSpcReduction="20000"/>
          </a:bodyPr>
          <a:lstStyle/>
          <a:p>
            <a:pPr marL="0" indent="0">
              <a:spcBef>
                <a:spcPts val="0"/>
              </a:spcBef>
              <a:buNone/>
            </a:pPr>
            <a:r>
              <a:rPr lang="en-US" sz="2400" b="1" i="1" dirty="0">
                <a:effectLst/>
                <a:ea typeface="Calibri" panose="020F0502020204030204" pitchFamily="34" charset="0"/>
              </a:rPr>
              <a:t>Interception</a:t>
            </a:r>
            <a:r>
              <a:rPr lang="en-US" sz="2400" b="1" i="1" dirty="0">
                <a:ea typeface="Calibri" panose="020F0502020204030204" pitchFamily="34" charset="0"/>
              </a:rPr>
              <a:t> and</a:t>
            </a:r>
            <a:r>
              <a:rPr lang="en-US" sz="2400" b="1" i="1" dirty="0">
                <a:effectLst/>
                <a:ea typeface="Calibri" panose="020F0502020204030204" pitchFamily="34" charset="0"/>
              </a:rPr>
              <a:t> disclosure</a:t>
            </a:r>
            <a:r>
              <a:rPr lang="en-US" sz="2400" b="1" i="1" dirty="0">
                <a:ea typeface="Calibri" panose="020F0502020204030204" pitchFamily="34" charset="0"/>
              </a:rPr>
              <a:t> </a:t>
            </a:r>
            <a:r>
              <a:rPr lang="en-US" sz="2400" b="1" i="1" dirty="0">
                <a:effectLst/>
                <a:ea typeface="Calibri" panose="020F0502020204030204" pitchFamily="34" charset="0"/>
              </a:rPr>
              <a:t>of wire, oral, or electronic communications prohibited</a:t>
            </a:r>
            <a:endParaRPr lang="en-US" sz="2400" i="1" dirty="0">
              <a:effectLst/>
              <a:ea typeface="Calibri" panose="020F0502020204030204" pitchFamily="34" charset="0"/>
            </a:endParaRPr>
          </a:p>
          <a:p>
            <a:pPr marL="0" marR="0" indent="0" fontAlgn="base">
              <a:spcBef>
                <a:spcPts val="0"/>
              </a:spcBef>
              <a:spcAft>
                <a:spcPts val="960"/>
              </a:spcAft>
              <a:buNone/>
            </a:pPr>
            <a:endParaRPr lang="en-US" sz="2400" i="1" dirty="0">
              <a:effectLst/>
              <a:ea typeface="Times New Roman" panose="02020603050405020304" pitchFamily="18" charset="0"/>
            </a:endParaRPr>
          </a:p>
          <a:p>
            <a:pPr marL="0" marR="0" indent="0" fontAlgn="base">
              <a:spcBef>
                <a:spcPts val="0"/>
              </a:spcBef>
              <a:spcAft>
                <a:spcPts val="960"/>
              </a:spcAft>
              <a:buNone/>
            </a:pPr>
            <a:r>
              <a:rPr lang="en-US" sz="2600" i="1" dirty="0">
                <a:ea typeface="Times New Roman" panose="02020603050405020304" pitchFamily="18" charset="0"/>
              </a:rPr>
              <a:t>1</a:t>
            </a:r>
            <a:r>
              <a:rPr lang="en-US" sz="2600" i="1" dirty="0">
                <a:effectLst/>
                <a:ea typeface="Times New Roman" panose="02020603050405020304" pitchFamily="18" charset="0"/>
              </a:rPr>
              <a:t>. Except as otherwise specifically provided in this chapter any </a:t>
            </a:r>
            <a:r>
              <a:rPr lang="en-US" sz="2600" b="1" i="1" u="sng" dirty="0">
                <a:effectLst/>
                <a:ea typeface="Times New Roman" panose="02020603050405020304" pitchFamily="18" charset="0"/>
              </a:rPr>
              <a:t>person</a:t>
            </a:r>
            <a:r>
              <a:rPr lang="en-US" sz="2600" i="1" dirty="0">
                <a:effectLst/>
                <a:ea typeface="Times New Roman" panose="02020603050405020304" pitchFamily="18" charset="0"/>
              </a:rPr>
              <a:t> who:</a:t>
            </a:r>
          </a:p>
          <a:p>
            <a:pPr marL="342900" indent="-342900" fontAlgn="base">
              <a:spcBef>
                <a:spcPts val="0"/>
              </a:spcBef>
              <a:spcAft>
                <a:spcPts val="960"/>
              </a:spcAft>
              <a:buFont typeface="+mj-lt"/>
              <a:buAutoNum type="alphaLcParenR"/>
            </a:pPr>
            <a:r>
              <a:rPr lang="en-US" sz="2600" i="1" u="sng" dirty="0">
                <a:effectLst/>
                <a:ea typeface="Times New Roman" panose="02020603050405020304" pitchFamily="18" charset="0"/>
              </a:rPr>
              <a:t>Intentionally intercepts</a:t>
            </a:r>
            <a:r>
              <a:rPr lang="en-US" sz="2600" i="1" dirty="0">
                <a:effectLst/>
                <a:ea typeface="Times New Roman" panose="02020603050405020304" pitchFamily="18" charset="0"/>
              </a:rPr>
              <a:t>, endeavors to intercept </a:t>
            </a:r>
            <a:r>
              <a:rPr lang="en-US" sz="2600" i="1" u="sng" dirty="0">
                <a:effectLst/>
                <a:ea typeface="Times New Roman" panose="02020603050405020304" pitchFamily="18" charset="0"/>
              </a:rPr>
              <a:t>or procures any other </a:t>
            </a:r>
            <a:r>
              <a:rPr lang="en-US" sz="2600" b="1" i="1" u="sng" dirty="0">
                <a:effectLst/>
                <a:ea typeface="Times New Roman" panose="02020603050405020304" pitchFamily="18" charset="0"/>
              </a:rPr>
              <a:t>person</a:t>
            </a:r>
            <a:r>
              <a:rPr lang="en-US" sz="2600" i="1" u="sng" dirty="0">
                <a:effectLst/>
                <a:ea typeface="Times New Roman" panose="02020603050405020304" pitchFamily="18" charset="0"/>
              </a:rPr>
              <a:t> to intercept </a:t>
            </a:r>
            <a:r>
              <a:rPr lang="en-US" sz="2600" i="1" dirty="0">
                <a:effectLst/>
                <a:ea typeface="Times New Roman" panose="02020603050405020304" pitchFamily="18" charset="0"/>
              </a:rPr>
              <a:t>or endeavor to intercept, any wire, </a:t>
            </a:r>
            <a:r>
              <a:rPr lang="en-US" sz="2600" i="1" u="sng" dirty="0">
                <a:effectLst/>
                <a:ea typeface="Times New Roman" panose="02020603050405020304" pitchFamily="18" charset="0"/>
              </a:rPr>
              <a:t>electronic or oral communication</a:t>
            </a:r>
            <a:r>
              <a:rPr lang="en-US" sz="2600" i="1" dirty="0">
                <a:effectLst/>
                <a:ea typeface="Times New Roman" panose="02020603050405020304" pitchFamily="18" charset="0"/>
              </a:rPr>
              <a:t>; </a:t>
            </a:r>
            <a:endParaRPr lang="en-US" sz="2600" i="1" dirty="0">
              <a:ea typeface="Times New Roman" panose="02020603050405020304" pitchFamily="18" charset="0"/>
            </a:endParaRPr>
          </a:p>
          <a:p>
            <a:pPr marL="342900" indent="-342900" fontAlgn="base">
              <a:spcBef>
                <a:spcPts val="0"/>
              </a:spcBef>
              <a:spcAft>
                <a:spcPts val="960"/>
              </a:spcAft>
              <a:buFont typeface="+mj-lt"/>
              <a:buAutoNum type="alphaLcParenR"/>
            </a:pPr>
            <a:r>
              <a:rPr lang="en-US" sz="2600" i="1" u="sng" dirty="0">
                <a:effectLst/>
                <a:ea typeface="Times New Roman" panose="02020603050405020304" pitchFamily="18" charset="0"/>
              </a:rPr>
              <a:t>Intentionally uses</a:t>
            </a:r>
            <a:r>
              <a:rPr lang="en-US" sz="2600" i="1" dirty="0">
                <a:effectLst/>
                <a:ea typeface="Times New Roman" panose="02020603050405020304" pitchFamily="18" charset="0"/>
              </a:rPr>
              <a:t>, endeavors to use, </a:t>
            </a:r>
            <a:r>
              <a:rPr lang="en-US" sz="2600" i="1" u="sng" dirty="0">
                <a:effectLst/>
                <a:ea typeface="Times New Roman" panose="02020603050405020304" pitchFamily="18" charset="0"/>
              </a:rPr>
              <a:t>or procures any other </a:t>
            </a:r>
            <a:r>
              <a:rPr lang="en-US" sz="2600" b="1" i="1" u="sng" dirty="0">
                <a:effectLst/>
                <a:ea typeface="Times New Roman" panose="02020603050405020304" pitchFamily="18" charset="0"/>
              </a:rPr>
              <a:t>person</a:t>
            </a:r>
            <a:r>
              <a:rPr lang="en-US" sz="2600" i="1" u="sng" dirty="0">
                <a:effectLst/>
                <a:ea typeface="Times New Roman" panose="02020603050405020304" pitchFamily="18" charset="0"/>
              </a:rPr>
              <a:t> to use </a:t>
            </a:r>
            <a:r>
              <a:rPr lang="en-US" sz="2600" i="1" dirty="0">
                <a:effectLst/>
                <a:ea typeface="Times New Roman" panose="02020603050405020304" pitchFamily="18" charset="0"/>
              </a:rPr>
              <a:t>or endeavor to use any electronic, mechanical or other </a:t>
            </a:r>
            <a:r>
              <a:rPr lang="en-US" sz="2600" i="1" u="sng" dirty="0">
                <a:effectLst/>
                <a:ea typeface="Times New Roman" panose="02020603050405020304" pitchFamily="18" charset="0"/>
              </a:rPr>
              <a:t>device to intercept any oral communication …</a:t>
            </a:r>
          </a:p>
          <a:p>
            <a:pPr marL="342900" indent="-342900" fontAlgn="base">
              <a:spcBef>
                <a:spcPts val="0"/>
              </a:spcBef>
              <a:spcAft>
                <a:spcPts val="960"/>
              </a:spcAft>
              <a:buFont typeface="+mj-lt"/>
              <a:buAutoNum type="alphaLcParenR"/>
            </a:pPr>
            <a:r>
              <a:rPr lang="en-US" sz="2600" i="1" u="sng" dirty="0">
                <a:effectLst/>
                <a:ea typeface="Times New Roman" panose="02020603050405020304" pitchFamily="18" charset="0"/>
              </a:rPr>
              <a:t>Intentionally discloses</a:t>
            </a:r>
            <a:r>
              <a:rPr lang="en-US" sz="2600" i="1" dirty="0">
                <a:effectLst/>
                <a:ea typeface="Times New Roman" panose="02020603050405020304" pitchFamily="18" charset="0"/>
              </a:rPr>
              <a:t>, or endeavors to disclose, </a:t>
            </a:r>
            <a:r>
              <a:rPr lang="en-US" sz="2600" i="1" u="sng" dirty="0">
                <a:effectLst/>
                <a:ea typeface="Times New Roman" panose="02020603050405020304" pitchFamily="18" charset="0"/>
              </a:rPr>
              <a:t>to any other person the contents of any </a:t>
            </a:r>
            <a:r>
              <a:rPr lang="en-US" sz="2600" i="1" dirty="0">
                <a:effectLst/>
                <a:ea typeface="Times New Roman" panose="02020603050405020304" pitchFamily="18" charset="0"/>
              </a:rPr>
              <a:t>wire, </a:t>
            </a:r>
            <a:r>
              <a:rPr lang="en-US" sz="2600" i="1" u="sng" dirty="0">
                <a:effectLst/>
                <a:ea typeface="Times New Roman" panose="02020603050405020304" pitchFamily="18" charset="0"/>
              </a:rPr>
              <a:t>electronic or oral communication </a:t>
            </a:r>
            <a:r>
              <a:rPr lang="en-US" sz="2600" i="1" dirty="0">
                <a:effectLst/>
                <a:ea typeface="Times New Roman" panose="02020603050405020304" pitchFamily="18" charset="0"/>
              </a:rPr>
              <a:t>knowing or having reason to know that the information was obtained through the interception of a wire, electronic or oral communication; or</a:t>
            </a:r>
          </a:p>
          <a:p>
            <a:pPr marL="342900" indent="-342900" fontAlgn="base">
              <a:spcBef>
                <a:spcPts val="0"/>
              </a:spcBef>
              <a:spcAft>
                <a:spcPts val="960"/>
              </a:spcAft>
              <a:buFont typeface="+mj-lt"/>
              <a:buAutoNum type="alphaLcParenR"/>
            </a:pPr>
            <a:r>
              <a:rPr lang="en-US" sz="2600" i="1" u="sng" dirty="0">
                <a:effectLst/>
                <a:ea typeface="Times New Roman" panose="02020603050405020304" pitchFamily="18" charset="0"/>
              </a:rPr>
              <a:t>Intentionally uses, </a:t>
            </a:r>
            <a:r>
              <a:rPr lang="en-US" sz="2600" i="1" dirty="0">
                <a:effectLst/>
                <a:ea typeface="Times New Roman" panose="02020603050405020304" pitchFamily="18" charset="0"/>
              </a:rPr>
              <a:t>or endeavors to use, </a:t>
            </a:r>
            <a:r>
              <a:rPr lang="en-US" sz="2600" i="1" u="sng" dirty="0">
                <a:effectLst/>
                <a:ea typeface="Times New Roman" panose="02020603050405020304" pitchFamily="18" charset="0"/>
              </a:rPr>
              <a:t>the contents of any </a:t>
            </a:r>
            <a:r>
              <a:rPr lang="en-US" sz="2600" i="1" dirty="0">
                <a:effectLst/>
                <a:ea typeface="Times New Roman" panose="02020603050405020304" pitchFamily="18" charset="0"/>
              </a:rPr>
              <a:t>wire, </a:t>
            </a:r>
            <a:r>
              <a:rPr lang="en-US" sz="2600" i="1" u="sng" dirty="0">
                <a:effectLst/>
                <a:ea typeface="Times New Roman" panose="02020603050405020304" pitchFamily="18" charset="0"/>
              </a:rPr>
              <a:t>electronic or oral communication, </a:t>
            </a:r>
            <a:r>
              <a:rPr lang="en-US" sz="2600" i="1" dirty="0">
                <a:effectLst/>
                <a:ea typeface="Times New Roman" panose="02020603050405020304" pitchFamily="18" charset="0"/>
              </a:rPr>
              <a:t>knowing or having reason to know that the information was obtained through the interception of a wire, electronic or oral communication;</a:t>
            </a:r>
            <a:r>
              <a:rPr lang="en-US" sz="1400" b="1" dirty="0">
                <a:solidFill>
                  <a:srgbClr val="000000"/>
                </a:solidFill>
                <a:ea typeface="Calibri" panose="020F0502020204030204" pitchFamily="34" charset="0"/>
              </a:rPr>
              <a:t>		</a:t>
            </a:r>
            <a:endParaRPr lang="en-US" sz="1400" dirty="0">
              <a:solidFill>
                <a:srgbClr val="000000"/>
              </a:solidFill>
              <a:effectLst/>
              <a:ea typeface="Calibri" panose="020F0502020204030204" pitchFamily="34" charset="0"/>
            </a:endParaRPr>
          </a:p>
        </p:txBody>
      </p:sp>
      <p:sp>
        <p:nvSpPr>
          <p:cNvPr id="5" name="Date Placeholder 4">
            <a:extLst>
              <a:ext uri="{FF2B5EF4-FFF2-40B4-BE49-F238E27FC236}">
                <a16:creationId xmlns:a16="http://schemas.microsoft.com/office/drawing/2014/main" id="{2F723F0B-95EE-E618-2E25-580D240A6A8D}"/>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2F021507-9307-6274-0FEA-A00B2F9CC3E0}"/>
              </a:ext>
            </a:extLst>
          </p:cNvPr>
          <p:cNvSpPr>
            <a:spLocks noGrp="1"/>
          </p:cNvSpPr>
          <p:nvPr>
            <p:ph type="sldNum" sz="quarter" idx="12"/>
          </p:nvPr>
        </p:nvSpPr>
        <p:spPr/>
        <p:txBody>
          <a:bodyPr/>
          <a:lstStyle/>
          <a:p>
            <a:fld id="{AE52999E-0903-48BA-8107-3D8890001D4F}" type="slidenum">
              <a:rPr lang="en-US" smtClean="0"/>
              <a:t>8</a:t>
            </a:fld>
            <a:endParaRPr lang="en-US"/>
          </a:p>
        </p:txBody>
      </p:sp>
    </p:spTree>
    <p:extLst>
      <p:ext uri="{BB962C8B-B14F-4D97-AF65-F5344CB8AC3E}">
        <p14:creationId xmlns:p14="http://schemas.microsoft.com/office/powerpoint/2010/main" val="18961442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1DE37B-20E9-4A51-A2CF-E8463642B620}"/>
              </a:ext>
            </a:extLst>
          </p:cNvPr>
          <p:cNvSpPr>
            <a:spLocks noGrp="1"/>
          </p:cNvSpPr>
          <p:nvPr>
            <p:ph type="title"/>
          </p:nvPr>
        </p:nvSpPr>
        <p:spPr/>
        <p:txBody>
          <a:bodyPr>
            <a:normAutofit/>
          </a:bodyPr>
          <a:lstStyle/>
          <a:p>
            <a:pPr algn="ctr"/>
            <a:r>
              <a:rPr lang="en-US" b="1" dirty="0"/>
              <a:t>Lack of Intent to Commit a Crime</a:t>
            </a:r>
            <a:endParaRPr lang="en-US" sz="2200" u="sng" dirty="0"/>
          </a:p>
        </p:txBody>
      </p:sp>
      <p:sp>
        <p:nvSpPr>
          <p:cNvPr id="3" name="Content Placeholder 2">
            <a:extLst>
              <a:ext uri="{FF2B5EF4-FFF2-40B4-BE49-F238E27FC236}">
                <a16:creationId xmlns:a16="http://schemas.microsoft.com/office/drawing/2014/main" id="{B7A1C47C-26CF-4DC6-B126-464034019BB0}"/>
              </a:ext>
            </a:extLst>
          </p:cNvPr>
          <p:cNvSpPr>
            <a:spLocks noGrp="1"/>
          </p:cNvSpPr>
          <p:nvPr>
            <p:ph idx="1"/>
          </p:nvPr>
        </p:nvSpPr>
        <p:spPr>
          <a:xfrm>
            <a:off x="838200" y="2036641"/>
            <a:ext cx="10515600" cy="3558768"/>
          </a:xfrm>
          <a:noFill/>
        </p:spPr>
        <p:txBody>
          <a:bodyPr>
            <a:normAutofit lnSpcReduction="10000"/>
          </a:bodyPr>
          <a:lstStyle/>
          <a:p>
            <a:pPr marL="0" indent="0">
              <a:buNone/>
            </a:pPr>
            <a:r>
              <a:rPr lang="en-US" sz="2200" dirty="0"/>
              <a:t>User Agreements (Freenet) state: user has no control over what is put on their computer</a:t>
            </a:r>
          </a:p>
          <a:p>
            <a:endParaRPr lang="en-US" sz="2400" dirty="0"/>
          </a:p>
          <a:p>
            <a:pPr marR="0" indent="0" algn="just">
              <a:lnSpc>
                <a:spcPct val="107000"/>
              </a:lnSpc>
              <a:spcBef>
                <a:spcPts val="0"/>
              </a:spcBef>
              <a:spcAft>
                <a:spcPts val="800"/>
              </a:spcAft>
              <a:buNone/>
            </a:pPr>
            <a:r>
              <a:rPr lang="en-US" i="1" dirty="0">
                <a:latin typeface="Calibri" panose="020F0502020204030204" pitchFamily="34" charset="0"/>
                <a:ea typeface="Calibri" panose="020F0502020204030204" pitchFamily="34" charset="0"/>
                <a:cs typeface="Calibri" panose="020F0502020204030204" pitchFamily="34" charset="0"/>
              </a:rPr>
              <a:t>“</a:t>
            </a:r>
            <a:r>
              <a:rPr lang="en-US" i="1" dirty="0">
                <a:effectLst/>
                <a:latin typeface="Calibri" panose="020F0502020204030204" pitchFamily="34" charset="0"/>
                <a:ea typeface="Calibri" panose="020F0502020204030204" pitchFamily="34" charset="0"/>
                <a:cs typeface="Calibri" panose="020F0502020204030204" pitchFamily="34" charset="0"/>
              </a:rPr>
              <a:t>Unlike other peer-to-peer networks, </a:t>
            </a:r>
            <a:r>
              <a:rPr lang="en-US" i="1" u="sng" dirty="0">
                <a:effectLst/>
                <a:latin typeface="Calibri" panose="020F0502020204030204" pitchFamily="34" charset="0"/>
                <a:ea typeface="Calibri" panose="020F0502020204030204" pitchFamily="34" charset="0"/>
                <a:cs typeface="Calibri" panose="020F0502020204030204" pitchFamily="34" charset="0"/>
              </a:rPr>
              <a:t>you</a:t>
            </a:r>
            <a:r>
              <a:rPr lang="en-US" i="1" dirty="0">
                <a:effectLst/>
                <a:latin typeface="Calibri" panose="020F0502020204030204" pitchFamily="34" charset="0"/>
                <a:ea typeface="Calibri" panose="020F0502020204030204" pitchFamily="34" charset="0"/>
                <a:cs typeface="Calibri" panose="020F0502020204030204" pitchFamily="34" charset="0"/>
              </a:rPr>
              <a:t> as a user </a:t>
            </a:r>
            <a:r>
              <a:rPr lang="en-US" i="1" u="sng" dirty="0">
                <a:effectLst/>
                <a:latin typeface="Calibri" panose="020F0502020204030204" pitchFamily="34" charset="0"/>
                <a:ea typeface="Calibri" panose="020F0502020204030204" pitchFamily="34" charset="0"/>
                <a:cs typeface="Calibri" panose="020F0502020204030204" pitchFamily="34" charset="0"/>
              </a:rPr>
              <a:t>have little or no control over what is stored in your datastore</a:t>
            </a:r>
            <a:r>
              <a:rPr lang="en-US" i="1" dirty="0">
                <a:effectLst/>
                <a:latin typeface="Calibri" panose="020F0502020204030204" pitchFamily="34" charset="0"/>
                <a:ea typeface="Calibri" panose="020F0502020204030204" pitchFamily="34" charset="0"/>
                <a:cs typeface="Calibri" panose="020F0502020204030204" pitchFamily="34" charset="0"/>
              </a:rPr>
              <a:t>.  Instead, files are kept or deleted depending on how popular they are.  This allows Freenet to be censorship-resistant.  There is no “delete file” operation.</a:t>
            </a:r>
            <a:r>
              <a:rPr lang="en-US" i="1" dirty="0">
                <a:latin typeface="Calibri" panose="020F0502020204030204" pitchFamily="34" charset="0"/>
                <a:ea typeface="Calibri" panose="020F0502020204030204" pitchFamily="34" charset="0"/>
                <a:cs typeface="Calibri" panose="020F0502020204030204" pitchFamily="34" charset="0"/>
              </a:rPr>
              <a:t>”</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gn="ctr">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Freenetproject.org, </a:t>
            </a:r>
            <a:r>
              <a:rPr lang="en-US" sz="1800" dirty="0">
                <a:effectLst/>
                <a:latin typeface="Calibri" panose="020F0502020204030204" pitchFamily="34" charset="0"/>
                <a:ea typeface="Calibri" panose="020F0502020204030204" pitchFamily="34" charset="0"/>
                <a:cs typeface="Calibri" panose="020F0502020204030204" pitchFamily="34" charset="0"/>
              </a:rPr>
              <a:t>Freenet Documentation, https://freenetproject.org/pages/documentation.html </a:t>
            </a:r>
          </a:p>
          <a:p>
            <a:pPr marL="457200" lvl="1" indent="0" algn="ctr">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Calibri" panose="020F0502020204030204" pitchFamily="34" charset="0"/>
              </a:rPr>
              <a:t>Accessed January 2, 2023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just">
              <a:spcBef>
                <a:spcPts val="0"/>
              </a:spcBef>
              <a:spcAft>
                <a:spcPts val="0"/>
              </a:spcAft>
              <a:buNone/>
            </a:pPr>
            <a:endParaRPr lang="en-US" sz="1800"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DB5F82A8-61D8-9E09-6F0B-FA7A2CCE021B}"/>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E2A396D6-4400-9331-0843-3DE05A1240DC}"/>
              </a:ext>
            </a:extLst>
          </p:cNvPr>
          <p:cNvSpPr>
            <a:spLocks noGrp="1"/>
          </p:cNvSpPr>
          <p:nvPr>
            <p:ph type="sldNum" sz="quarter" idx="12"/>
          </p:nvPr>
        </p:nvSpPr>
        <p:spPr/>
        <p:txBody>
          <a:bodyPr/>
          <a:lstStyle/>
          <a:p>
            <a:fld id="{AE52999E-0903-48BA-8107-3D8890001D4F}" type="slidenum">
              <a:rPr lang="en-US" smtClean="0"/>
              <a:t>80</a:t>
            </a:fld>
            <a:endParaRPr lang="en-US"/>
          </a:p>
        </p:txBody>
      </p:sp>
    </p:spTree>
    <p:extLst>
      <p:ext uri="{BB962C8B-B14F-4D97-AF65-F5344CB8AC3E}">
        <p14:creationId xmlns:p14="http://schemas.microsoft.com/office/powerpoint/2010/main" val="26708528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97C5C-52AC-47EA-A346-07FBBB66AD20}"/>
              </a:ext>
            </a:extLst>
          </p:cNvPr>
          <p:cNvSpPr>
            <a:spLocks noGrp="1"/>
          </p:cNvSpPr>
          <p:nvPr>
            <p:ph type="title"/>
          </p:nvPr>
        </p:nvSpPr>
        <p:spPr>
          <a:xfrm>
            <a:off x="838200" y="1639382"/>
            <a:ext cx="10515600" cy="3579235"/>
          </a:xfrm>
        </p:spPr>
        <p:txBody>
          <a:bodyPr/>
          <a:lstStyle/>
          <a:p>
            <a:pPr algn="ctr"/>
            <a:r>
              <a:rPr lang="en-US" b="1" dirty="0"/>
              <a:t>Unmasking Identity of</a:t>
            </a:r>
            <a:br>
              <a:rPr lang="en-US" b="1" dirty="0"/>
            </a:br>
            <a:r>
              <a:rPr lang="en-US" b="1" dirty="0"/>
              <a:t>Anonymous Online Suspects</a:t>
            </a:r>
            <a:br>
              <a:rPr lang="en-US" dirty="0"/>
            </a:br>
            <a:endParaRPr lang="en-US" dirty="0"/>
          </a:p>
        </p:txBody>
      </p:sp>
      <p:sp>
        <p:nvSpPr>
          <p:cNvPr id="2" name="Date Placeholder 1">
            <a:extLst>
              <a:ext uri="{FF2B5EF4-FFF2-40B4-BE49-F238E27FC236}">
                <a16:creationId xmlns:a16="http://schemas.microsoft.com/office/drawing/2014/main" id="{76F93E31-6590-A51B-F4B1-7BF10C1E0227}"/>
              </a:ext>
            </a:extLst>
          </p:cNvPr>
          <p:cNvSpPr>
            <a:spLocks noGrp="1"/>
          </p:cNvSpPr>
          <p:nvPr>
            <p:ph type="dt" sz="half" idx="10"/>
          </p:nvPr>
        </p:nvSpPr>
        <p:spPr/>
        <p:txBody>
          <a:bodyPr/>
          <a:lstStyle/>
          <a:p>
            <a:r>
              <a:rPr lang="en-US"/>
              <a:t>July 2025</a:t>
            </a:r>
          </a:p>
        </p:txBody>
      </p:sp>
      <p:sp>
        <p:nvSpPr>
          <p:cNvPr id="3" name="Slide Number Placeholder 2">
            <a:extLst>
              <a:ext uri="{FF2B5EF4-FFF2-40B4-BE49-F238E27FC236}">
                <a16:creationId xmlns:a16="http://schemas.microsoft.com/office/drawing/2014/main" id="{18B29D32-E615-DDE3-AAF3-1EFB2078DFA2}"/>
              </a:ext>
            </a:extLst>
          </p:cNvPr>
          <p:cNvSpPr>
            <a:spLocks noGrp="1"/>
          </p:cNvSpPr>
          <p:nvPr>
            <p:ph type="sldNum" sz="quarter" idx="12"/>
          </p:nvPr>
        </p:nvSpPr>
        <p:spPr/>
        <p:txBody>
          <a:bodyPr/>
          <a:lstStyle/>
          <a:p>
            <a:fld id="{AE52999E-0903-48BA-8107-3D8890001D4F}" type="slidenum">
              <a:rPr lang="en-US" smtClean="0"/>
              <a:t>81</a:t>
            </a:fld>
            <a:endParaRPr lang="en-US"/>
          </a:p>
        </p:txBody>
      </p:sp>
    </p:spTree>
    <p:extLst>
      <p:ext uri="{BB962C8B-B14F-4D97-AF65-F5344CB8AC3E}">
        <p14:creationId xmlns:p14="http://schemas.microsoft.com/office/powerpoint/2010/main" val="306760861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200" y="2287010"/>
            <a:ext cx="10515600" cy="4118842"/>
          </a:xfrm>
        </p:spPr>
        <p:txBody>
          <a:bodyPr>
            <a:normAutofit/>
          </a:bodyPr>
          <a:lstStyle/>
          <a:p>
            <a:r>
              <a:rPr lang="en-US" dirty="0"/>
              <a:t>Illegally intercepted chat content: 		(</a:t>
            </a:r>
            <a:r>
              <a:rPr lang="en-US" sz="2800" i="1" dirty="0">
                <a:solidFill>
                  <a:srgbClr val="000000"/>
                </a:solidFill>
                <a:latin typeface="Times New Roman" panose="02020603050405020304" pitchFamily="18" charset="0"/>
                <a:cs typeface="Times New Roman" panose="02020603050405020304" pitchFamily="18" charset="0"/>
              </a:rPr>
              <a:t>18 U.S.</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2511)</a:t>
            </a:r>
          </a:p>
          <a:p>
            <a:pPr marL="0" indent="0">
              <a:buNone/>
            </a:pPr>
            <a:r>
              <a:rPr lang="en-US" i="1" dirty="0">
                <a:solidFill>
                  <a:srgbClr val="000000"/>
                </a:solidFill>
                <a:latin typeface="Times New Roman" panose="02020603050405020304" pitchFamily="18" charset="0"/>
                <a:cs typeface="Times New Roman" panose="02020603050405020304" pitchFamily="18" charset="0"/>
              </a:rPr>
              <a:t>	</a:t>
            </a:r>
            <a:r>
              <a:rPr lang="en-US" sz="2400" dirty="0"/>
              <a:t>Account names, Email address, Name, Personal identifying information</a:t>
            </a:r>
          </a:p>
          <a:p>
            <a:r>
              <a:rPr lang="en-US" dirty="0"/>
              <a:t>No pen register warrant to: 			(</a:t>
            </a:r>
            <a:r>
              <a:rPr lang="en-US" sz="2800" i="1" dirty="0">
                <a:solidFill>
                  <a:srgbClr val="000000"/>
                </a:solidFill>
                <a:latin typeface="Times New Roman" panose="02020603050405020304" pitchFamily="18" charset="0"/>
                <a:cs typeface="Times New Roman" panose="02020603050405020304" pitchFamily="18" charset="0"/>
              </a:rPr>
              <a:t>18 U.S.</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3121)</a:t>
            </a:r>
            <a:endParaRPr lang="en-US" dirty="0"/>
          </a:p>
          <a:p>
            <a:pPr marL="0" indent="0">
              <a:buNone/>
            </a:pPr>
            <a:r>
              <a:rPr lang="en-US" sz="2400" dirty="0"/>
              <a:t>	Decode Bookkeeping files of peer-to-peer networks</a:t>
            </a:r>
          </a:p>
          <a:p>
            <a:pPr marL="0" indent="0">
              <a:buNone/>
            </a:pPr>
            <a:r>
              <a:rPr lang="en-US" sz="2400" dirty="0"/>
              <a:t>	Obtain hidden IP addresses or account names </a:t>
            </a:r>
          </a:p>
          <a:p>
            <a:pPr marL="0" indent="0">
              <a:buNone/>
            </a:pPr>
            <a:r>
              <a:rPr lang="en-US" sz="2400" dirty="0"/>
              <a:t>	Use commercial products (Dropbox) to get IP addresses</a:t>
            </a:r>
          </a:p>
          <a:p>
            <a:r>
              <a:rPr lang="en-US" dirty="0"/>
              <a:t>Administrative subpoenas used to unmask owner’s identity,</a:t>
            </a:r>
          </a:p>
          <a:p>
            <a:pPr marL="0" indent="0">
              <a:buNone/>
            </a:pPr>
            <a:r>
              <a:rPr lang="en-US" dirty="0"/>
              <a:t>	 not warrants 				(</a:t>
            </a:r>
            <a:r>
              <a:rPr lang="en-US" sz="2800" i="1" dirty="0">
                <a:solidFill>
                  <a:srgbClr val="000000"/>
                </a:solidFill>
                <a:latin typeface="Times New Roman" panose="02020603050405020304" pitchFamily="18" charset="0"/>
                <a:cs typeface="Times New Roman" panose="02020603050405020304" pitchFamily="18" charset="0"/>
              </a:rPr>
              <a:t>18 U.S.</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2703)</a:t>
            </a:r>
          </a:p>
          <a:p>
            <a:pPr marL="0" indent="0">
              <a:buNone/>
            </a:pPr>
            <a:endParaRPr lang="en-US" dirty="0"/>
          </a:p>
          <a:p>
            <a:pPr marL="0" indent="0">
              <a:buNone/>
            </a:pPr>
            <a:endParaRPr lang="en-US" dirty="0"/>
          </a:p>
          <a:p>
            <a:endParaRPr lang="en-US" dirty="0"/>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Improper Methods are Being Used</a:t>
            </a:r>
          </a:p>
          <a:p>
            <a:pPr algn="ctr"/>
            <a:r>
              <a:rPr lang="en-US" b="1" dirty="0"/>
              <a:t>to Unmask Identities of Suspects</a:t>
            </a:r>
          </a:p>
        </p:txBody>
      </p:sp>
      <p:sp>
        <p:nvSpPr>
          <p:cNvPr id="2" name="Date Placeholder 1">
            <a:extLst>
              <a:ext uri="{FF2B5EF4-FFF2-40B4-BE49-F238E27FC236}">
                <a16:creationId xmlns:a16="http://schemas.microsoft.com/office/drawing/2014/main" id="{0DFEF301-6565-034E-3659-FFB33D5E4823}"/>
              </a:ext>
            </a:extLst>
          </p:cNvPr>
          <p:cNvSpPr>
            <a:spLocks noGrp="1"/>
          </p:cNvSpPr>
          <p:nvPr>
            <p:ph type="dt" sz="half" idx="10"/>
          </p:nvPr>
        </p:nvSpPr>
        <p:spPr/>
        <p:txBody>
          <a:bodyPr/>
          <a:lstStyle/>
          <a:p>
            <a:r>
              <a:rPr lang="en-US"/>
              <a:t>July 2025</a:t>
            </a:r>
          </a:p>
        </p:txBody>
      </p:sp>
      <p:sp>
        <p:nvSpPr>
          <p:cNvPr id="5" name="Slide Number Placeholder 4">
            <a:extLst>
              <a:ext uri="{FF2B5EF4-FFF2-40B4-BE49-F238E27FC236}">
                <a16:creationId xmlns:a16="http://schemas.microsoft.com/office/drawing/2014/main" id="{C7437843-FA53-888F-F231-EEB038D13D13}"/>
              </a:ext>
            </a:extLst>
          </p:cNvPr>
          <p:cNvSpPr>
            <a:spLocks noGrp="1"/>
          </p:cNvSpPr>
          <p:nvPr>
            <p:ph type="sldNum" sz="quarter" idx="12"/>
          </p:nvPr>
        </p:nvSpPr>
        <p:spPr/>
        <p:txBody>
          <a:bodyPr/>
          <a:lstStyle/>
          <a:p>
            <a:fld id="{AE52999E-0903-48BA-8107-3D8890001D4F}" type="slidenum">
              <a:rPr lang="en-US" smtClean="0"/>
              <a:t>82</a:t>
            </a:fld>
            <a:endParaRPr lang="en-US"/>
          </a:p>
        </p:txBody>
      </p:sp>
    </p:spTree>
    <p:extLst>
      <p:ext uri="{BB962C8B-B14F-4D97-AF65-F5344CB8AC3E}">
        <p14:creationId xmlns:p14="http://schemas.microsoft.com/office/powerpoint/2010/main" val="158208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200" y="2061296"/>
            <a:ext cx="10515600" cy="4344556"/>
          </a:xfrm>
        </p:spPr>
        <p:txBody>
          <a:bodyPr>
            <a:normAutofit fontScale="85000" lnSpcReduction="20000"/>
          </a:bodyPr>
          <a:lstStyle/>
          <a:p>
            <a:pPr marL="0" indent="0">
              <a:buNone/>
            </a:pPr>
            <a:r>
              <a:rPr lang="en-US" i="1" dirty="0">
                <a:latin typeface="Times New Roman" panose="02020603050405020304" pitchFamily="18" charset="0"/>
                <a:ea typeface="Calibri" panose="020F0502020204030204" pitchFamily="34" charset="0"/>
              </a:rPr>
              <a:t>3121(a) … No person may install or use a </a:t>
            </a:r>
            <a:r>
              <a:rPr lang="en-US" i="1" u="sng" dirty="0">
                <a:latin typeface="Times New Roman" panose="02020603050405020304" pitchFamily="18" charset="0"/>
                <a:ea typeface="Calibri" panose="020F0502020204030204" pitchFamily="34" charset="0"/>
              </a:rPr>
              <a:t>pen register </a:t>
            </a:r>
            <a:r>
              <a:rPr lang="en-US" i="1" dirty="0">
                <a:latin typeface="Times New Roman" panose="02020603050405020304" pitchFamily="18" charset="0"/>
                <a:ea typeface="Calibri" panose="020F0502020204030204" pitchFamily="34" charset="0"/>
              </a:rPr>
              <a:t>or</a:t>
            </a:r>
          </a:p>
          <a:p>
            <a:pPr marL="0" indent="0">
              <a:buNone/>
            </a:pPr>
            <a:r>
              <a:rPr lang="en-US" i="1" dirty="0">
                <a:latin typeface="Times New Roman" panose="02020603050405020304" pitchFamily="18" charset="0"/>
                <a:ea typeface="Calibri" panose="020F0502020204030204" pitchFamily="34" charset="0"/>
              </a:rPr>
              <a:t>	a </a:t>
            </a:r>
            <a:r>
              <a:rPr lang="en-US" i="1" u="sng" dirty="0">
                <a:latin typeface="Times New Roman" panose="02020603050405020304" pitchFamily="18" charset="0"/>
                <a:ea typeface="Calibri" panose="020F0502020204030204" pitchFamily="34" charset="0"/>
              </a:rPr>
              <a:t>trap and trace device </a:t>
            </a:r>
            <a:r>
              <a:rPr lang="en-US" i="1" dirty="0">
                <a:latin typeface="Times New Roman" panose="02020603050405020304" pitchFamily="18" charset="0"/>
                <a:ea typeface="Calibri" panose="020F0502020204030204" pitchFamily="34" charset="0"/>
              </a:rPr>
              <a:t>without first obtaining a court order …</a:t>
            </a:r>
          </a:p>
          <a:p>
            <a:pPr marL="0" indent="0">
              <a:buNone/>
            </a:pPr>
            <a:endParaRPr lang="en-US" i="1" dirty="0">
              <a:latin typeface="Times New Roman" panose="02020603050405020304" pitchFamily="18" charset="0"/>
              <a:ea typeface="Calibri" panose="020F0502020204030204" pitchFamily="34" charset="0"/>
            </a:endParaRPr>
          </a:p>
          <a:p>
            <a:pPr marL="0" indent="0">
              <a:buNone/>
            </a:pPr>
            <a:r>
              <a:rPr lang="en-US" i="1" dirty="0">
                <a:latin typeface="Times New Roman" panose="02020603050405020304" pitchFamily="18" charset="0"/>
                <a:ea typeface="Calibri" panose="020F0502020204030204" pitchFamily="34" charset="0"/>
              </a:rPr>
              <a:t>3127: </a:t>
            </a:r>
            <a:r>
              <a:rPr lang="en-US" i="1" dirty="0">
                <a:effectLst/>
                <a:latin typeface="Times New Roman" panose="02020603050405020304" pitchFamily="18" charset="0"/>
                <a:ea typeface="Calibri" panose="020F0502020204030204" pitchFamily="34" charset="0"/>
              </a:rPr>
              <a:t>"</a:t>
            </a:r>
            <a:r>
              <a:rPr lang="en-US" b="1" i="1" dirty="0">
                <a:effectLst/>
                <a:latin typeface="Times New Roman" panose="02020603050405020304" pitchFamily="18" charset="0"/>
                <a:ea typeface="Calibri" panose="020F0502020204030204" pitchFamily="34" charset="0"/>
              </a:rPr>
              <a:t>Pen </a:t>
            </a:r>
            <a:r>
              <a:rPr lang="en-US" b="1" i="1" dirty="0">
                <a:latin typeface="Times New Roman" panose="02020603050405020304" pitchFamily="18" charset="0"/>
                <a:ea typeface="Calibri" panose="020F0502020204030204" pitchFamily="34" charset="0"/>
              </a:rPr>
              <a:t>R</a:t>
            </a:r>
            <a:r>
              <a:rPr lang="en-US" b="1" i="1" dirty="0">
                <a:effectLst/>
                <a:latin typeface="Times New Roman" panose="02020603050405020304" pitchFamily="18" charset="0"/>
                <a:ea typeface="Calibri" panose="020F0502020204030204" pitchFamily="34" charset="0"/>
              </a:rPr>
              <a:t>egister</a:t>
            </a:r>
            <a:r>
              <a:rPr lang="en-US" i="1" dirty="0">
                <a:effectLst/>
                <a:latin typeface="Times New Roman" panose="02020603050405020304" pitchFamily="18" charset="0"/>
                <a:ea typeface="Calibri" panose="020F0502020204030204" pitchFamily="34" charset="0"/>
              </a:rPr>
              <a:t>" means a device or </a:t>
            </a:r>
            <a:r>
              <a:rPr lang="en-US" i="1" u="sng" dirty="0">
                <a:effectLst/>
                <a:latin typeface="Times New Roman" panose="02020603050405020304" pitchFamily="18" charset="0"/>
                <a:ea typeface="Calibri" panose="020F0502020204030204" pitchFamily="34" charset="0"/>
              </a:rPr>
              <a:t>process</a:t>
            </a:r>
            <a:r>
              <a:rPr lang="en-US" i="1" dirty="0">
                <a:effectLst/>
                <a:latin typeface="Times New Roman" panose="02020603050405020304" pitchFamily="18" charset="0"/>
                <a:ea typeface="Calibri" panose="020F0502020204030204" pitchFamily="34" charset="0"/>
              </a:rPr>
              <a:t> that </a:t>
            </a:r>
            <a:r>
              <a:rPr lang="en-US" i="1" u="sng" dirty="0">
                <a:effectLst/>
                <a:latin typeface="Times New Roman" panose="02020603050405020304" pitchFamily="18" charset="0"/>
                <a:ea typeface="Calibri" panose="020F0502020204030204" pitchFamily="34" charset="0"/>
              </a:rPr>
              <a:t>records</a:t>
            </a:r>
            <a:r>
              <a:rPr lang="en-US" i="1" dirty="0">
                <a:effectLst/>
                <a:latin typeface="Times New Roman" panose="02020603050405020304" pitchFamily="18" charset="0"/>
                <a:ea typeface="Calibri" panose="020F0502020204030204" pitchFamily="34" charset="0"/>
              </a:rPr>
              <a:t> or </a:t>
            </a:r>
            <a:r>
              <a:rPr lang="en-US" i="1" u="sng" dirty="0">
                <a:effectLst/>
                <a:latin typeface="Times New Roman" panose="02020603050405020304" pitchFamily="18" charset="0"/>
                <a:ea typeface="Calibri" panose="020F0502020204030204" pitchFamily="34" charset="0"/>
              </a:rPr>
              <a:t>decodes</a:t>
            </a:r>
            <a:r>
              <a:rPr lang="en-US" i="1" dirty="0">
                <a:effectLst/>
                <a:latin typeface="Times New Roman" panose="02020603050405020304" pitchFamily="18" charset="0"/>
                <a:ea typeface="Calibri" panose="020F0502020204030204" pitchFamily="34" charset="0"/>
              </a:rPr>
              <a:t> </a:t>
            </a:r>
            <a:r>
              <a:rPr lang="en-US" i="1" u="sng" dirty="0">
                <a:effectLst/>
                <a:latin typeface="Times New Roman" panose="02020603050405020304" pitchFamily="18" charset="0"/>
                <a:ea typeface="Calibri" panose="020F0502020204030204" pitchFamily="34" charset="0"/>
              </a:rPr>
              <a:t>dialing</a:t>
            </a:r>
            <a:r>
              <a:rPr lang="en-US" i="1" dirty="0">
                <a:effectLst/>
                <a:latin typeface="Times New Roman" panose="02020603050405020304" pitchFamily="18" charset="0"/>
                <a:ea typeface="Calibri" panose="020F0502020204030204" pitchFamily="34" charset="0"/>
              </a:rPr>
              <a:t>, </a:t>
            </a:r>
            <a:r>
              <a:rPr lang="en-US" i="1" u="sng" dirty="0">
                <a:effectLst/>
                <a:latin typeface="Times New Roman" panose="02020603050405020304" pitchFamily="18" charset="0"/>
                <a:ea typeface="Calibri" panose="020F0502020204030204" pitchFamily="34" charset="0"/>
              </a:rPr>
              <a:t>routing</a:t>
            </a:r>
            <a:r>
              <a:rPr lang="en-US" i="1" dirty="0">
                <a:effectLst/>
                <a:latin typeface="Times New Roman" panose="02020603050405020304" pitchFamily="18" charset="0"/>
                <a:ea typeface="Calibri" panose="020F0502020204030204" pitchFamily="34" charset="0"/>
              </a:rPr>
              <a:t>, </a:t>
            </a:r>
            <a:r>
              <a:rPr lang="en-US" i="1" u="sng" dirty="0">
                <a:effectLst/>
                <a:latin typeface="Times New Roman" panose="02020603050405020304" pitchFamily="18" charset="0"/>
                <a:ea typeface="Calibri" panose="020F0502020204030204" pitchFamily="34" charset="0"/>
              </a:rPr>
              <a:t>addressing</a:t>
            </a:r>
            <a:r>
              <a:rPr lang="en-US" i="1" dirty="0">
                <a:effectLst/>
                <a:latin typeface="Times New Roman" panose="02020603050405020304" pitchFamily="18" charset="0"/>
                <a:ea typeface="Calibri" panose="020F0502020204030204" pitchFamily="34" charset="0"/>
              </a:rPr>
              <a:t> or signaling information transmitted by an instrument or facility from which a wire or electronic communication is transmitted; … 	(Where do messages go?)</a:t>
            </a:r>
          </a:p>
          <a:p>
            <a:pPr marL="0" indent="0">
              <a:buNone/>
            </a:pPr>
            <a:r>
              <a:rPr lang="en-US" i="1" dirty="0">
                <a:effectLst/>
                <a:latin typeface="Times New Roman" panose="02020603050405020304" pitchFamily="18" charset="0"/>
                <a:ea typeface="Calibri" panose="020F0502020204030204" pitchFamily="34" charset="0"/>
              </a:rPr>
              <a:t>	“</a:t>
            </a:r>
            <a:r>
              <a:rPr lang="en-US" b="1" i="1" dirty="0">
                <a:effectLst/>
                <a:latin typeface="Times New Roman" panose="02020603050405020304" pitchFamily="18" charset="0"/>
                <a:ea typeface="Calibri" panose="020F0502020204030204" pitchFamily="34" charset="0"/>
              </a:rPr>
              <a:t>Trap and Trace Device</a:t>
            </a:r>
            <a:r>
              <a:rPr lang="en-US" i="1" dirty="0">
                <a:effectLst/>
                <a:latin typeface="Times New Roman" panose="02020603050405020304" pitchFamily="18" charset="0"/>
                <a:ea typeface="Calibri" panose="020F0502020204030204" pitchFamily="34" charset="0"/>
              </a:rPr>
              <a:t>"  …	</a:t>
            </a:r>
            <a:r>
              <a:rPr lang="en-US" i="1" dirty="0">
                <a:latin typeface="Times New Roman" panose="02020603050405020304" pitchFamily="18" charset="0"/>
                <a:ea typeface="Calibri" panose="020F0502020204030204" pitchFamily="34" charset="0"/>
              </a:rPr>
              <a:t>(Where do messages come from?)</a:t>
            </a:r>
          </a:p>
          <a:p>
            <a:pPr marL="0" indent="0">
              <a:buNone/>
            </a:pPr>
            <a:endParaRPr lang="en-US" i="1" dirty="0">
              <a:latin typeface="Times New Roman" panose="02020603050405020304" pitchFamily="18" charset="0"/>
              <a:ea typeface="Calibri" panose="020F0502020204030204" pitchFamily="34" charset="0"/>
            </a:endParaRPr>
          </a:p>
          <a:p>
            <a:pPr marL="0" indent="0">
              <a:buNone/>
            </a:pPr>
            <a:r>
              <a:rPr lang="en-US" sz="2800" b="1" i="1" dirty="0">
                <a:ea typeface="Calibri" panose="020F0502020204030204" pitchFamily="34" charset="0"/>
              </a:rPr>
              <a:t>Facility</a:t>
            </a:r>
            <a:r>
              <a:rPr lang="en-US" b="1" i="1" dirty="0">
                <a:ea typeface="Calibri" panose="020F0502020204030204" pitchFamily="34" charset="0"/>
              </a:rPr>
              <a:t> -</a:t>
            </a:r>
            <a:r>
              <a:rPr lang="en-US" sz="2800" b="1" i="1" dirty="0">
                <a:effectLst/>
                <a:ea typeface="Calibri" panose="020F0502020204030204" pitchFamily="34" charset="0"/>
              </a:rPr>
              <a:t> </a:t>
            </a:r>
            <a:r>
              <a:rPr lang="en-US" sz="2800" i="1" dirty="0">
                <a:effectLst/>
                <a:latin typeface="Times New Roman" panose="02020603050405020304" pitchFamily="18" charset="0"/>
                <a:ea typeface="Calibri" panose="020F0502020204030204" pitchFamily="34" charset="0"/>
              </a:rPr>
              <a:t>something that is built, installed, or established to serve a particular purpose, Webster’s Dictionary</a:t>
            </a:r>
          </a:p>
          <a:p>
            <a:pPr marL="0" indent="0">
              <a:buNone/>
            </a:pPr>
            <a:r>
              <a:rPr lang="en-US" b="1" i="1" dirty="0" err="1">
                <a:latin typeface="Times New Roman" panose="02020603050405020304" pitchFamily="18" charset="0"/>
                <a:ea typeface="Calibri" panose="020F0502020204030204" pitchFamily="34" charset="0"/>
              </a:rPr>
              <a:t>Metatdata</a:t>
            </a:r>
            <a:r>
              <a:rPr lang="en-US" i="1" dirty="0">
                <a:latin typeface="Times New Roman" panose="02020603050405020304" pitchFamily="18" charset="0"/>
                <a:ea typeface="Calibri" panose="020F0502020204030204" pitchFamily="34" charset="0"/>
              </a:rPr>
              <a:t> – defined in DoDM S-5240-01.A</a:t>
            </a:r>
            <a:endParaRPr lang="en-US" sz="2800" i="1" dirty="0">
              <a:effectLst/>
              <a:latin typeface="Times New Roman" panose="02020603050405020304" pitchFamily="18" charset="0"/>
              <a:ea typeface="Calibri" panose="020F0502020204030204" pitchFamily="34" charset="0"/>
            </a:endParaRPr>
          </a:p>
          <a:p>
            <a:pPr marL="0" indent="0">
              <a:buNone/>
            </a:pPr>
            <a:endParaRPr lang="en-US" i="1" dirty="0">
              <a:latin typeface="Times New Roman" panose="02020603050405020304" pitchFamily="18" charset="0"/>
              <a:ea typeface="Calibri" panose="020F0502020204030204" pitchFamily="34" charset="0"/>
            </a:endParaRPr>
          </a:p>
          <a:p>
            <a:endParaRPr lang="en-US" i="1" dirty="0">
              <a:effectLst/>
              <a:latin typeface="Times New Roman" panose="02020603050405020304" pitchFamily="18" charset="0"/>
              <a:ea typeface="Calibri" panose="020F0502020204030204" pitchFamily="34" charset="0"/>
            </a:endParaRPr>
          </a:p>
          <a:p>
            <a:pPr marL="0" indent="0">
              <a:buNone/>
            </a:pPr>
            <a:endParaRPr lang="en-US" sz="2400" dirty="0">
              <a:latin typeface="Times New Roman" panose="02020603050405020304" pitchFamily="18" charset="0"/>
              <a:ea typeface="Calibri" panose="020F0502020204030204" pitchFamily="34" charset="0"/>
            </a:endParaRPr>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Pen Register / Trap and Trace</a:t>
            </a:r>
          </a:p>
          <a:p>
            <a:pPr algn="ctr"/>
            <a:r>
              <a:rPr lang="en-US" sz="2400" i="1" dirty="0">
                <a:solidFill>
                  <a:srgbClr val="000000"/>
                </a:solidFill>
                <a:latin typeface="Times New Roman" panose="02020603050405020304" pitchFamily="18" charset="0"/>
                <a:cs typeface="Times New Roman" panose="02020603050405020304" pitchFamily="18" charset="0"/>
              </a:rPr>
              <a:t>18 U.S.</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Code §  3121, 3127</a:t>
            </a:r>
            <a:endParaRPr lang="en-US" sz="2400" b="1" dirty="0"/>
          </a:p>
        </p:txBody>
      </p:sp>
      <p:sp>
        <p:nvSpPr>
          <p:cNvPr id="2" name="Date Placeholder 1">
            <a:extLst>
              <a:ext uri="{FF2B5EF4-FFF2-40B4-BE49-F238E27FC236}">
                <a16:creationId xmlns:a16="http://schemas.microsoft.com/office/drawing/2014/main" id="{A40D8B05-DF4A-0F1F-603E-896624D76CC3}"/>
              </a:ext>
            </a:extLst>
          </p:cNvPr>
          <p:cNvSpPr>
            <a:spLocks noGrp="1"/>
          </p:cNvSpPr>
          <p:nvPr>
            <p:ph type="dt" sz="half" idx="10"/>
          </p:nvPr>
        </p:nvSpPr>
        <p:spPr/>
        <p:txBody>
          <a:bodyPr/>
          <a:lstStyle/>
          <a:p>
            <a:r>
              <a:rPr lang="en-US"/>
              <a:t>July 2025</a:t>
            </a:r>
            <a:endParaRPr lang="en-US" dirty="0"/>
          </a:p>
        </p:txBody>
      </p:sp>
      <p:sp>
        <p:nvSpPr>
          <p:cNvPr id="5" name="Slide Number Placeholder 4">
            <a:extLst>
              <a:ext uri="{FF2B5EF4-FFF2-40B4-BE49-F238E27FC236}">
                <a16:creationId xmlns:a16="http://schemas.microsoft.com/office/drawing/2014/main" id="{7FDCFAB5-49B4-194F-D67D-0CEE3A438695}"/>
              </a:ext>
            </a:extLst>
          </p:cNvPr>
          <p:cNvSpPr>
            <a:spLocks noGrp="1"/>
          </p:cNvSpPr>
          <p:nvPr>
            <p:ph type="sldNum" sz="quarter" idx="12"/>
          </p:nvPr>
        </p:nvSpPr>
        <p:spPr/>
        <p:txBody>
          <a:bodyPr/>
          <a:lstStyle/>
          <a:p>
            <a:fld id="{AE52999E-0903-48BA-8107-3D8890001D4F}" type="slidenum">
              <a:rPr lang="en-US" smtClean="0"/>
              <a:t>83</a:t>
            </a:fld>
            <a:endParaRPr lang="en-US"/>
          </a:p>
        </p:txBody>
      </p:sp>
    </p:spTree>
    <p:extLst>
      <p:ext uri="{BB962C8B-B14F-4D97-AF65-F5344CB8AC3E}">
        <p14:creationId xmlns:p14="http://schemas.microsoft.com/office/powerpoint/2010/main" val="10591798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538162" y="2287010"/>
            <a:ext cx="11115675" cy="4118842"/>
          </a:xfrm>
        </p:spPr>
        <p:txBody>
          <a:bodyPr>
            <a:normAutofit/>
          </a:bodyPr>
          <a:lstStyle/>
          <a:p>
            <a:pPr marL="0" indent="0">
              <a:buNone/>
            </a:pPr>
            <a:r>
              <a:rPr lang="en-US" sz="2800" dirty="0">
                <a:solidFill>
                  <a:srgbClr val="000000"/>
                </a:solidFill>
                <a:latin typeface="+mn-lt"/>
                <a:cs typeface="Times New Roman" panose="02020603050405020304" pitchFamily="18" charset="0"/>
              </a:rPr>
              <a:t>Administrative subpoena: </a:t>
            </a:r>
          </a:p>
          <a:p>
            <a:pPr marL="457200" lvl="1" indent="0">
              <a:buNone/>
            </a:pPr>
            <a:r>
              <a:rPr lang="en-US" i="1" dirty="0">
                <a:solidFill>
                  <a:srgbClr val="000000"/>
                </a:solidFill>
                <a:latin typeface="+mn-lt"/>
                <a:cs typeface="Times New Roman" panose="02020603050405020304" pitchFamily="18" charset="0"/>
              </a:rPr>
              <a:t>18 U.S.</a:t>
            </a:r>
            <a:r>
              <a:rPr lang="en-US" i="1" dirty="0">
                <a:solidFill>
                  <a:srgbClr val="000000"/>
                </a:solidFill>
                <a:effectLst/>
                <a:latin typeface="+mn-lt"/>
                <a:ea typeface="Times New Roman" panose="02020603050405020304" pitchFamily="18" charset="0"/>
                <a:cs typeface="Times New Roman" panose="02020603050405020304" pitchFamily="18" charset="0"/>
              </a:rPr>
              <a:t> Code §  </a:t>
            </a:r>
            <a:r>
              <a:rPr lang="en-US" i="1" dirty="0">
                <a:solidFill>
                  <a:srgbClr val="000000"/>
                </a:solidFill>
                <a:latin typeface="+mn-lt"/>
                <a:ea typeface="Times New Roman" panose="02020603050405020304" pitchFamily="18" charset="0"/>
                <a:cs typeface="Times New Roman" panose="02020603050405020304" pitchFamily="18" charset="0"/>
              </a:rPr>
              <a:t>2703</a:t>
            </a:r>
            <a:r>
              <a:rPr lang="en-US" i="1" dirty="0">
                <a:effectLst/>
                <a:ea typeface="Calibri" panose="020F0502020204030204" pitchFamily="34" charset="0"/>
              </a:rPr>
              <a:t>(c)(2) A provider … shall disclose to a governmental entity the:</a:t>
            </a:r>
          </a:p>
          <a:p>
            <a:pPr marL="457200" lvl="1" indent="0">
              <a:buNone/>
            </a:pPr>
            <a:r>
              <a:rPr lang="en-US" i="1" dirty="0">
                <a:ea typeface="Calibri" panose="020F0502020204030204" pitchFamily="34" charset="0"/>
              </a:rPr>
              <a:t>    </a:t>
            </a:r>
            <a:r>
              <a:rPr lang="en-US" dirty="0">
                <a:ea typeface="Calibri" panose="020F0502020204030204" pitchFamily="34" charset="0"/>
              </a:rPr>
              <a:t>(name, address, telephone number, subscriber identity, network address)</a:t>
            </a:r>
            <a:endParaRPr lang="en-US" dirty="0">
              <a:effectLst/>
              <a:ea typeface="Calibri" panose="020F0502020204030204" pitchFamily="34" charset="0"/>
            </a:endParaRPr>
          </a:p>
          <a:p>
            <a:pPr marL="457200" lvl="1" indent="0">
              <a:buNone/>
            </a:pPr>
            <a:r>
              <a:rPr lang="en-US" i="1" dirty="0">
                <a:ea typeface="Calibri" panose="020F0502020204030204" pitchFamily="34" charset="0"/>
              </a:rPr>
              <a:t> of a subscriber or a customer …</a:t>
            </a:r>
          </a:p>
          <a:p>
            <a:pPr marL="457200" lvl="1" indent="0">
              <a:buNone/>
            </a:pPr>
            <a:endParaRPr lang="en-US" i="1" dirty="0">
              <a:effectLst/>
              <a:ea typeface="Calibri" panose="020F0502020204030204" pitchFamily="34" charset="0"/>
            </a:endParaRPr>
          </a:p>
          <a:p>
            <a:pPr marL="0" indent="0">
              <a:buNone/>
            </a:pPr>
            <a:r>
              <a:rPr lang="en-US" b="1" dirty="0">
                <a:ea typeface="Calibri" panose="020F0502020204030204" pitchFamily="34" charset="0"/>
              </a:rPr>
              <a:t>The law does NOT say the reverse:</a:t>
            </a:r>
          </a:p>
          <a:p>
            <a:pPr marL="457200" lvl="1" indent="0">
              <a:buNone/>
            </a:pPr>
            <a:r>
              <a:rPr lang="en-US" dirty="0">
                <a:ea typeface="Calibri" panose="020F0502020204030204" pitchFamily="34" charset="0"/>
              </a:rPr>
              <a:t>Given an (email address, phone number, or network address), </a:t>
            </a:r>
          </a:p>
          <a:p>
            <a:pPr marL="457200" lvl="1" indent="0">
              <a:buNone/>
            </a:pPr>
            <a:r>
              <a:rPr lang="en-US" dirty="0">
                <a:ea typeface="Calibri" panose="020F0502020204030204" pitchFamily="34" charset="0"/>
              </a:rPr>
              <a:t>the service provider shall provide the identity of the subscriber or customer.</a:t>
            </a:r>
            <a:endParaRPr lang="en-US" dirty="0">
              <a:effectLst/>
              <a:ea typeface="Calibri" panose="020F0502020204030204" pitchFamily="34" charset="0"/>
            </a:endParaRPr>
          </a:p>
          <a:p>
            <a:pPr marL="0" indent="0">
              <a:buNone/>
            </a:pPr>
            <a:endParaRPr lang="en-US" sz="2400" dirty="0">
              <a:ea typeface="Calibri" panose="020F0502020204030204" pitchFamily="34" charset="0"/>
            </a:endParaRPr>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199" y="485196"/>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Administrative Subpoenas </a:t>
            </a:r>
          </a:p>
          <a:p>
            <a:pPr algn="ctr"/>
            <a:r>
              <a:rPr lang="en-US" b="1" dirty="0"/>
              <a:t>vs. a Warrant</a:t>
            </a:r>
          </a:p>
        </p:txBody>
      </p:sp>
      <p:sp>
        <p:nvSpPr>
          <p:cNvPr id="2" name="Date Placeholder 1">
            <a:extLst>
              <a:ext uri="{FF2B5EF4-FFF2-40B4-BE49-F238E27FC236}">
                <a16:creationId xmlns:a16="http://schemas.microsoft.com/office/drawing/2014/main" id="{CDF723C1-A9B1-1F86-5A02-CF023DFF8B02}"/>
              </a:ext>
            </a:extLst>
          </p:cNvPr>
          <p:cNvSpPr>
            <a:spLocks noGrp="1"/>
          </p:cNvSpPr>
          <p:nvPr>
            <p:ph type="dt" sz="half" idx="10"/>
          </p:nvPr>
        </p:nvSpPr>
        <p:spPr/>
        <p:txBody>
          <a:bodyPr/>
          <a:lstStyle/>
          <a:p>
            <a:r>
              <a:rPr lang="en-US"/>
              <a:t>July 2025</a:t>
            </a:r>
          </a:p>
        </p:txBody>
      </p:sp>
      <p:sp>
        <p:nvSpPr>
          <p:cNvPr id="5" name="Slide Number Placeholder 4">
            <a:extLst>
              <a:ext uri="{FF2B5EF4-FFF2-40B4-BE49-F238E27FC236}">
                <a16:creationId xmlns:a16="http://schemas.microsoft.com/office/drawing/2014/main" id="{C9C81836-5A12-E57D-E2AB-3BE4424D371A}"/>
              </a:ext>
            </a:extLst>
          </p:cNvPr>
          <p:cNvSpPr>
            <a:spLocks noGrp="1"/>
          </p:cNvSpPr>
          <p:nvPr>
            <p:ph type="sldNum" sz="quarter" idx="12"/>
          </p:nvPr>
        </p:nvSpPr>
        <p:spPr/>
        <p:txBody>
          <a:bodyPr/>
          <a:lstStyle/>
          <a:p>
            <a:fld id="{AE52999E-0903-48BA-8107-3D8890001D4F}" type="slidenum">
              <a:rPr lang="en-US" smtClean="0"/>
              <a:t>84</a:t>
            </a:fld>
            <a:endParaRPr lang="en-US"/>
          </a:p>
        </p:txBody>
      </p:sp>
    </p:spTree>
    <p:extLst>
      <p:ext uri="{BB962C8B-B14F-4D97-AF65-F5344CB8AC3E}">
        <p14:creationId xmlns:p14="http://schemas.microsoft.com/office/powerpoint/2010/main" val="33905025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200" y="1718525"/>
            <a:ext cx="10515600" cy="4660179"/>
          </a:xfrm>
          <a:noFill/>
        </p:spPr>
        <p:txBody>
          <a:bodyPr>
            <a:normAutofit/>
          </a:bodyPr>
          <a:lstStyle/>
          <a:p>
            <a:r>
              <a:rPr lang="en-US" sz="2400" dirty="0"/>
              <a:t>Warrant required to trace ownership of a phone number</a:t>
            </a:r>
          </a:p>
          <a:p>
            <a:pPr marL="0" indent="0">
              <a:buNone/>
            </a:pPr>
            <a:r>
              <a:rPr lang="en-US" sz="2400" i="1" dirty="0">
                <a:solidFill>
                  <a:srgbClr val="000000"/>
                </a:solidFill>
                <a:effectLst/>
                <a:ea typeface="Calibri" panose="020F0502020204030204" pitchFamily="34" charset="0"/>
              </a:rPr>
              <a:t>	Smith v. Maryland, </a:t>
            </a:r>
            <a:r>
              <a:rPr lang="en-US" sz="2400" dirty="0">
                <a:solidFill>
                  <a:srgbClr val="000000"/>
                </a:solidFill>
                <a:effectLst/>
                <a:ea typeface="Calibri" panose="020F0502020204030204" pitchFamily="34" charset="0"/>
              </a:rPr>
              <a:t>442 US 735 (1979)</a:t>
            </a:r>
            <a:endParaRPr lang="en-US" sz="2400" dirty="0"/>
          </a:p>
          <a:p>
            <a:r>
              <a:rPr lang="en-US" sz="2400" dirty="0"/>
              <a:t>Warrant required to trace ownership of an email address</a:t>
            </a:r>
          </a:p>
          <a:p>
            <a:pPr marL="0" indent="0">
              <a:buNone/>
            </a:pPr>
            <a:r>
              <a:rPr lang="en-US" sz="2400" i="1" dirty="0">
                <a:solidFill>
                  <a:srgbClr val="000000"/>
                </a:solidFill>
                <a:effectLst/>
                <a:ea typeface="Calibri" panose="020F0502020204030204" pitchFamily="34" charset="0"/>
              </a:rPr>
              <a:t>	McVeigh v. Cohen</a:t>
            </a:r>
            <a:r>
              <a:rPr lang="en-US" sz="2400" dirty="0">
                <a:solidFill>
                  <a:srgbClr val="000000"/>
                </a:solidFill>
                <a:effectLst/>
                <a:ea typeface="Calibri" panose="020F0502020204030204" pitchFamily="34" charset="0"/>
              </a:rPr>
              <a:t>, 983 F. Supp. 215 (D.D.C. 1998)</a:t>
            </a:r>
          </a:p>
          <a:p>
            <a:r>
              <a:rPr lang="en-US" sz="2400" dirty="0">
                <a:solidFill>
                  <a:srgbClr val="000000"/>
                </a:solidFill>
                <a:ea typeface="Calibri" panose="020F0502020204030204" pitchFamily="34" charset="0"/>
              </a:rPr>
              <a:t>Warrant required to trace cell towers used (geo-location)</a:t>
            </a:r>
          </a:p>
          <a:p>
            <a:pPr marL="0" indent="0">
              <a:buNone/>
            </a:pPr>
            <a:r>
              <a:rPr lang="en-US" sz="2400" i="1" dirty="0">
                <a:solidFill>
                  <a:srgbClr val="000000"/>
                </a:solidFill>
                <a:effectLst/>
                <a:ea typeface="Calibri" panose="020F0502020204030204" pitchFamily="34" charset="0"/>
              </a:rPr>
              <a:t>	Carpenter v. United States</a:t>
            </a:r>
            <a:r>
              <a:rPr lang="en-US" sz="2400" dirty="0">
                <a:solidFill>
                  <a:srgbClr val="000000"/>
                </a:solidFill>
                <a:effectLst/>
                <a:ea typeface="Calibri" panose="020F0502020204030204" pitchFamily="34" charset="0"/>
              </a:rPr>
              <a:t>, No. 16-402, 585 U.S. _ (2018).</a:t>
            </a:r>
          </a:p>
          <a:p>
            <a:r>
              <a:rPr lang="en-US" sz="2400" dirty="0">
                <a:solidFill>
                  <a:srgbClr val="000000"/>
                </a:solidFill>
                <a:effectLst/>
                <a:ea typeface="Calibri" panose="020F0502020204030204" pitchFamily="34" charset="0"/>
              </a:rPr>
              <a:t>Broad Geo-fence warrants are unconstitutional (geo-location)</a:t>
            </a:r>
          </a:p>
          <a:p>
            <a:pPr marL="0" indent="0">
              <a:buNone/>
            </a:pPr>
            <a:r>
              <a:rPr lang="en-US" sz="1600" b="0" i="1" dirty="0">
                <a:solidFill>
                  <a:srgbClr val="212529"/>
                </a:solidFill>
                <a:effectLst/>
                <a:latin typeface="freight-text-pro"/>
              </a:rPr>
              <a:t>	</a:t>
            </a:r>
            <a:r>
              <a:rPr lang="en-US" sz="2400" b="0" i="1" dirty="0">
                <a:solidFill>
                  <a:srgbClr val="212529"/>
                </a:solidFill>
                <a:effectLst/>
                <a:latin typeface="freight-text-pro"/>
              </a:rPr>
              <a:t>United States v. </a:t>
            </a:r>
            <a:r>
              <a:rPr lang="en-US" sz="2400" b="0" i="1" dirty="0" err="1">
                <a:solidFill>
                  <a:srgbClr val="212529"/>
                </a:solidFill>
                <a:effectLst/>
                <a:latin typeface="freight-text-pro"/>
              </a:rPr>
              <a:t>Chatrie</a:t>
            </a:r>
            <a:r>
              <a:rPr lang="en-US" sz="2400" b="0" i="0" dirty="0">
                <a:solidFill>
                  <a:srgbClr val="212529"/>
                </a:solidFill>
                <a:effectLst/>
                <a:latin typeface="freight-text-pro"/>
              </a:rPr>
              <a:t>, CRIMINAL 3:19cr130 (E.D. Va. Mar. 3, 2022)</a:t>
            </a:r>
            <a:endParaRPr lang="en-US" sz="2400" dirty="0">
              <a:solidFill>
                <a:srgbClr val="000000"/>
              </a:solidFill>
            </a:endParaRPr>
          </a:p>
          <a:p>
            <a:pPr marL="0" indent="0">
              <a:buNone/>
            </a:pPr>
            <a:endParaRPr lang="en-US" sz="2400" dirty="0">
              <a:solidFill>
                <a:srgbClr val="000000"/>
              </a:solidFill>
            </a:endParaRPr>
          </a:p>
          <a:p>
            <a:pPr marL="0" indent="0">
              <a:buNone/>
            </a:pPr>
            <a:r>
              <a:rPr lang="en-US" sz="2400" dirty="0">
                <a:solidFill>
                  <a:srgbClr val="000000"/>
                </a:solidFill>
              </a:rPr>
              <a:t>ICAC officers typically only get administrative subpoenas, not warrants</a:t>
            </a:r>
            <a:endParaRPr lang="en-US" sz="2400" dirty="0"/>
          </a:p>
        </p:txBody>
      </p:sp>
      <p:sp>
        <p:nvSpPr>
          <p:cNvPr id="4" name="Slide Number Placeholder 3">
            <a:extLst>
              <a:ext uri="{FF2B5EF4-FFF2-40B4-BE49-F238E27FC236}">
                <a16:creationId xmlns:a16="http://schemas.microsoft.com/office/drawing/2014/main" id="{EA8ACE50-9EEF-498C-8F98-0E6EBB1503B9}"/>
              </a:ext>
            </a:extLst>
          </p:cNvPr>
          <p:cNvSpPr>
            <a:spLocks noGrp="1"/>
          </p:cNvSpPr>
          <p:nvPr>
            <p:ph type="sldNum" sz="quarter" idx="12"/>
          </p:nvPr>
        </p:nvSpPr>
        <p:spPr/>
        <p:txBody>
          <a:bodyPr/>
          <a:lstStyle/>
          <a:p>
            <a:fld id="{2A1FFA53-15E7-4F89-98B1-CA3EAA41DA9F}" type="slidenum">
              <a:rPr lang="en-US" smtClean="0"/>
              <a:t>85</a:t>
            </a:fld>
            <a:endParaRPr lang="en-US"/>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18474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Precedential Court Cases</a:t>
            </a:r>
          </a:p>
        </p:txBody>
      </p:sp>
      <p:sp>
        <p:nvSpPr>
          <p:cNvPr id="2" name="Date Placeholder 1">
            <a:extLst>
              <a:ext uri="{FF2B5EF4-FFF2-40B4-BE49-F238E27FC236}">
                <a16:creationId xmlns:a16="http://schemas.microsoft.com/office/drawing/2014/main" id="{8713157A-35E0-3436-AF1E-E5D375281D67}"/>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7619313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93C0E8-2C40-4CE4-9994-7B3133F02D62}"/>
              </a:ext>
            </a:extLst>
          </p:cNvPr>
          <p:cNvSpPr>
            <a:spLocks noGrp="1"/>
          </p:cNvSpPr>
          <p:nvPr>
            <p:ph idx="1"/>
          </p:nvPr>
        </p:nvSpPr>
        <p:spPr>
          <a:xfrm>
            <a:off x="838200" y="2287010"/>
            <a:ext cx="10515600" cy="3843626"/>
          </a:xfrm>
        </p:spPr>
        <p:txBody>
          <a:bodyPr>
            <a:normAutofit/>
          </a:bodyPr>
          <a:lstStyle/>
          <a:p>
            <a:r>
              <a:rPr lang="en-US" sz="2400" dirty="0">
                <a:latin typeface="Times New Roman" panose="02020603050405020304" pitchFamily="18" charset="0"/>
                <a:ea typeface="Calibri" panose="020F0502020204030204" pitchFamily="34" charset="0"/>
              </a:rPr>
              <a:t>Apps intentionally mask a user’s true email address, IP address, and ownership</a:t>
            </a:r>
          </a:p>
          <a:p>
            <a:pPr marL="0" indent="0">
              <a:buNone/>
            </a:pPr>
            <a:r>
              <a:rPr lang="en-US" sz="2400" i="1" dirty="0">
                <a:solidFill>
                  <a:srgbClr val="000000"/>
                </a:solidFill>
                <a:effectLst/>
                <a:latin typeface="Times New Roman" panose="02020603050405020304" pitchFamily="18" charset="0"/>
                <a:ea typeface="Calibri" panose="020F0502020204030204" pitchFamily="34" charset="0"/>
              </a:rPr>
              <a:t>	U.S. v. McIntyre</a:t>
            </a:r>
            <a:r>
              <a:rPr lang="en-US" sz="2400" dirty="0">
                <a:solidFill>
                  <a:srgbClr val="000000"/>
                </a:solidFill>
                <a:effectLst/>
                <a:latin typeface="Times New Roman" panose="02020603050405020304" pitchFamily="18" charset="0"/>
                <a:ea typeface="Calibri" panose="020F0502020204030204" pitchFamily="34" charset="0"/>
              </a:rPr>
              <a:t>, 582 F.2d 1221 (9th Cir. 1978).</a:t>
            </a:r>
          </a:p>
          <a:p>
            <a:pPr marL="0" indent="0">
              <a:buNone/>
            </a:pPr>
            <a:r>
              <a:rPr lang="en-US" sz="2400" i="1" dirty="0">
                <a:solidFill>
                  <a:srgbClr val="000000"/>
                </a:solidFill>
                <a:effectLst/>
                <a:latin typeface="Times New Roman" panose="02020603050405020304" pitchFamily="18" charset="0"/>
                <a:ea typeface="Calibri" panose="020F0502020204030204" pitchFamily="34" charset="0"/>
              </a:rPr>
              <a:t>	Talley v. California,</a:t>
            </a:r>
            <a:r>
              <a:rPr lang="en-US" sz="2400" dirty="0">
                <a:solidFill>
                  <a:srgbClr val="000000"/>
                </a:solidFill>
                <a:effectLst/>
                <a:latin typeface="Times New Roman" panose="02020603050405020304" pitchFamily="18" charset="0"/>
                <a:ea typeface="Calibri" panose="020F0502020204030204" pitchFamily="34" charset="0"/>
              </a:rPr>
              <a:t> 362 U.S. 60 (1960).</a:t>
            </a:r>
          </a:p>
          <a:p>
            <a:pPr marL="0" indent="0">
              <a:buNone/>
            </a:pPr>
            <a:r>
              <a:rPr lang="en-US" sz="2400" i="1" dirty="0">
                <a:solidFill>
                  <a:srgbClr val="000000"/>
                </a:solidFill>
                <a:effectLst/>
                <a:latin typeface="Times New Roman" panose="02020603050405020304" pitchFamily="18" charset="0"/>
                <a:ea typeface="Calibri" panose="020F0502020204030204" pitchFamily="34" charset="0"/>
              </a:rPr>
              <a:t>	Signature Mgmt. Team, LLC v. Doe</a:t>
            </a:r>
            <a:r>
              <a:rPr lang="en-US" sz="2400" dirty="0">
                <a:solidFill>
                  <a:srgbClr val="000000"/>
                </a:solidFill>
                <a:effectLst/>
                <a:latin typeface="Times New Roman" panose="02020603050405020304" pitchFamily="18" charset="0"/>
                <a:ea typeface="Calibri" panose="020F0502020204030204" pitchFamily="34" charset="0"/>
              </a:rPr>
              <a:t>, 323 F. Supp. 3d 954 (E.D. Mich. 2018).</a:t>
            </a:r>
            <a:endParaRPr lang="en-US" sz="2400" dirty="0">
              <a:effectLst/>
              <a:latin typeface="Times New Roman" panose="02020603050405020304" pitchFamily="18" charset="0"/>
              <a:ea typeface="Calibri" panose="020F0502020204030204" pitchFamily="34" charset="0"/>
            </a:endParaRPr>
          </a:p>
          <a:p>
            <a:endParaRPr lang="en-US" sz="2400" dirty="0">
              <a:latin typeface="Times New Roman" panose="02020603050405020304" pitchFamily="18" charset="0"/>
              <a:ea typeface="Calibri" panose="020F0502020204030204" pitchFamily="34" charset="0"/>
            </a:endParaRPr>
          </a:p>
          <a:p>
            <a:r>
              <a:rPr lang="en-US" sz="2400" dirty="0">
                <a:latin typeface="Times New Roman" panose="02020603050405020304" pitchFamily="18" charset="0"/>
                <a:ea typeface="Calibri" panose="020F0502020204030204" pitchFamily="34" charset="0"/>
              </a:rPr>
              <a:t>Any “</a:t>
            </a:r>
            <a:r>
              <a:rPr lang="en-US" sz="2400" b="1" u="sng" dirty="0">
                <a:latin typeface="Times New Roman" panose="02020603050405020304" pitchFamily="18" charset="0"/>
                <a:ea typeface="Calibri" panose="020F0502020204030204" pitchFamily="34" charset="0"/>
              </a:rPr>
              <a:t>process</a:t>
            </a:r>
            <a:r>
              <a:rPr lang="en-US" sz="2400" dirty="0">
                <a:latin typeface="Times New Roman" panose="02020603050405020304" pitchFamily="18" charset="0"/>
                <a:ea typeface="Calibri" panose="020F0502020204030204" pitchFamily="34" charset="0"/>
              </a:rPr>
              <a:t>” to obtain a hidden address for the purpose of unmasking the identity of an anonymous person requires a warrant</a:t>
            </a:r>
          </a:p>
          <a:p>
            <a:pPr marL="0" indent="0">
              <a:buNone/>
            </a:pPr>
            <a:endParaRPr lang="en-US" sz="2400" dirty="0">
              <a:latin typeface="Times New Roman" panose="02020603050405020304" pitchFamily="18" charset="0"/>
              <a:ea typeface="Calibri" panose="020F0502020204030204" pitchFamily="34" charset="0"/>
            </a:endParaRPr>
          </a:p>
        </p:txBody>
      </p:sp>
      <p:sp>
        <p:nvSpPr>
          <p:cNvPr id="4" name="Slide Number Placeholder 3">
            <a:extLst>
              <a:ext uri="{FF2B5EF4-FFF2-40B4-BE49-F238E27FC236}">
                <a16:creationId xmlns:a16="http://schemas.microsoft.com/office/drawing/2014/main" id="{EA8ACE50-9EEF-498C-8F98-0E6EBB1503B9}"/>
              </a:ext>
            </a:extLst>
          </p:cNvPr>
          <p:cNvSpPr>
            <a:spLocks noGrp="1"/>
          </p:cNvSpPr>
          <p:nvPr>
            <p:ph type="sldNum" sz="quarter" idx="12"/>
          </p:nvPr>
        </p:nvSpPr>
        <p:spPr/>
        <p:txBody>
          <a:bodyPr/>
          <a:lstStyle/>
          <a:p>
            <a:fld id="{2A1FFA53-15E7-4F89-98B1-CA3EAA41DA9F}" type="slidenum">
              <a:rPr lang="en-US" smtClean="0"/>
              <a:t>86</a:t>
            </a:fld>
            <a:endParaRPr lang="en-US"/>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The Right to Remain Anonymous</a:t>
            </a:r>
          </a:p>
        </p:txBody>
      </p:sp>
      <p:sp>
        <p:nvSpPr>
          <p:cNvPr id="2" name="Date Placeholder 1">
            <a:extLst>
              <a:ext uri="{FF2B5EF4-FFF2-40B4-BE49-F238E27FC236}">
                <a16:creationId xmlns:a16="http://schemas.microsoft.com/office/drawing/2014/main" id="{974280DB-5AC7-1856-6D94-B1611961346C}"/>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97383154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97C5C-52AC-47EA-A346-07FBBB66AD20}"/>
              </a:ext>
            </a:extLst>
          </p:cNvPr>
          <p:cNvSpPr>
            <a:spLocks noGrp="1"/>
          </p:cNvSpPr>
          <p:nvPr>
            <p:ph type="title"/>
          </p:nvPr>
        </p:nvSpPr>
        <p:spPr>
          <a:xfrm>
            <a:off x="838200" y="843280"/>
            <a:ext cx="10515600" cy="4954205"/>
          </a:xfrm>
        </p:spPr>
        <p:txBody>
          <a:bodyPr>
            <a:normAutofit fontScale="90000"/>
          </a:bodyPr>
          <a:lstStyle/>
          <a:p>
            <a:pPr algn="ctr"/>
            <a:r>
              <a:rPr lang="en-US" b="1" dirty="0"/>
              <a:t>Planting </a:t>
            </a:r>
            <a:br>
              <a:rPr lang="en-US" b="1" dirty="0"/>
            </a:br>
            <a:r>
              <a:rPr lang="en-US" b="1" dirty="0"/>
              <a:t>Electronic Evidence</a:t>
            </a:r>
            <a:br>
              <a:rPr lang="en-US" b="1" dirty="0"/>
            </a:br>
            <a:r>
              <a:rPr lang="en-US" b="1" dirty="0"/>
              <a:t>on </a:t>
            </a:r>
            <a:br>
              <a:rPr lang="en-US" b="1" dirty="0"/>
            </a:br>
            <a:r>
              <a:rPr lang="en-US" b="1" dirty="0"/>
              <a:t>Cell Phones and Other Devices</a:t>
            </a:r>
            <a:br>
              <a:rPr lang="en-US" b="1" dirty="0"/>
            </a:br>
            <a:br>
              <a:rPr lang="en-US" b="1" dirty="0"/>
            </a:br>
            <a:r>
              <a:rPr lang="en-US" sz="4000" b="1" dirty="0"/>
              <a:t>From Stephen Coker, Digital Forensic Expert</a:t>
            </a:r>
            <a:br>
              <a:rPr lang="en-US" sz="4000" b="1" dirty="0"/>
            </a:br>
            <a:r>
              <a:rPr lang="en-US" sz="4000" b="1" dirty="0"/>
              <a:t>CokerForensics.com</a:t>
            </a:r>
            <a:endParaRPr lang="en-US" dirty="0"/>
          </a:p>
        </p:txBody>
      </p:sp>
      <p:sp>
        <p:nvSpPr>
          <p:cNvPr id="2" name="Date Placeholder 1">
            <a:extLst>
              <a:ext uri="{FF2B5EF4-FFF2-40B4-BE49-F238E27FC236}">
                <a16:creationId xmlns:a16="http://schemas.microsoft.com/office/drawing/2014/main" id="{4ED8B0A8-BD5C-7DF6-AE55-F9FC35E9B0F0}"/>
              </a:ext>
            </a:extLst>
          </p:cNvPr>
          <p:cNvSpPr>
            <a:spLocks noGrp="1"/>
          </p:cNvSpPr>
          <p:nvPr>
            <p:ph type="dt" sz="half" idx="10"/>
          </p:nvPr>
        </p:nvSpPr>
        <p:spPr/>
        <p:txBody>
          <a:bodyPr/>
          <a:lstStyle/>
          <a:p>
            <a:r>
              <a:rPr lang="en-US"/>
              <a:t>July 2025</a:t>
            </a:r>
          </a:p>
        </p:txBody>
      </p:sp>
      <p:sp>
        <p:nvSpPr>
          <p:cNvPr id="3" name="Slide Number Placeholder 2">
            <a:extLst>
              <a:ext uri="{FF2B5EF4-FFF2-40B4-BE49-F238E27FC236}">
                <a16:creationId xmlns:a16="http://schemas.microsoft.com/office/drawing/2014/main" id="{A5E146A2-3A3C-BC34-F620-2E3F811E39B2}"/>
              </a:ext>
            </a:extLst>
          </p:cNvPr>
          <p:cNvSpPr>
            <a:spLocks noGrp="1"/>
          </p:cNvSpPr>
          <p:nvPr>
            <p:ph type="sldNum" sz="quarter" idx="12"/>
          </p:nvPr>
        </p:nvSpPr>
        <p:spPr/>
        <p:txBody>
          <a:bodyPr/>
          <a:lstStyle/>
          <a:p>
            <a:fld id="{AE52999E-0903-48BA-8107-3D8890001D4F}" type="slidenum">
              <a:rPr lang="en-US" smtClean="0"/>
              <a:t>87</a:t>
            </a:fld>
            <a:endParaRPr lang="en-US"/>
          </a:p>
        </p:txBody>
      </p:sp>
    </p:spTree>
    <p:extLst>
      <p:ext uri="{BB962C8B-B14F-4D97-AF65-F5344CB8AC3E}">
        <p14:creationId xmlns:p14="http://schemas.microsoft.com/office/powerpoint/2010/main" val="292227841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8ACE50-9EEF-498C-8F98-0E6EBB1503B9}"/>
              </a:ext>
            </a:extLst>
          </p:cNvPr>
          <p:cNvSpPr>
            <a:spLocks noGrp="1"/>
          </p:cNvSpPr>
          <p:nvPr>
            <p:ph type="sldNum" sz="quarter" idx="12"/>
          </p:nvPr>
        </p:nvSpPr>
        <p:spPr/>
        <p:txBody>
          <a:bodyPr/>
          <a:lstStyle/>
          <a:p>
            <a:fld id="{2A1FFA53-15E7-4F89-98B1-CA3EAA41DA9F}" type="slidenum">
              <a:rPr lang="en-US" smtClean="0"/>
              <a:t>88</a:t>
            </a:fld>
            <a:endParaRPr lang="en-US"/>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Planting Evidence on Computers</a:t>
            </a:r>
          </a:p>
        </p:txBody>
      </p:sp>
      <p:sp>
        <p:nvSpPr>
          <p:cNvPr id="5" name="Content Placeholder 4">
            <a:extLst>
              <a:ext uri="{FF2B5EF4-FFF2-40B4-BE49-F238E27FC236}">
                <a16:creationId xmlns:a16="http://schemas.microsoft.com/office/drawing/2014/main" id="{24DEB8F7-A83D-420A-9CCA-7AB94178FABC}"/>
              </a:ext>
            </a:extLst>
          </p:cNvPr>
          <p:cNvSpPr>
            <a:spLocks noGrp="1"/>
          </p:cNvSpPr>
          <p:nvPr>
            <p:ph idx="1"/>
          </p:nvPr>
        </p:nvSpPr>
        <p:spPr>
          <a:xfrm>
            <a:off x="838199" y="2061295"/>
            <a:ext cx="10651435" cy="4115667"/>
          </a:xfrm>
        </p:spPr>
        <p:txBody>
          <a:bodyPr>
            <a:normAutofit/>
          </a:bodyPr>
          <a:lstStyle/>
          <a:p>
            <a:pPr marL="514350" indent="-514350">
              <a:buFont typeface="+mj-lt"/>
              <a:buAutoNum type="arabicPeriod"/>
            </a:pPr>
            <a:r>
              <a:rPr lang="en-US" dirty="0"/>
              <a:t>Disconnect computer from the internet</a:t>
            </a:r>
          </a:p>
          <a:p>
            <a:pPr marL="514350" indent="-514350">
              <a:buFont typeface="+mj-lt"/>
              <a:buAutoNum type="arabicPeriod"/>
            </a:pPr>
            <a:r>
              <a:rPr lang="en-US" dirty="0"/>
              <a:t>Set the clock’s date and time back to the time the “crime” occurred</a:t>
            </a:r>
          </a:p>
          <a:p>
            <a:pPr marL="514350" indent="-514350">
              <a:buFont typeface="+mj-lt"/>
              <a:buAutoNum type="arabicPeriod"/>
            </a:pPr>
            <a:r>
              <a:rPr lang="en-US" dirty="0"/>
              <a:t>Copy files onto the computer – timestamped with the fake time</a:t>
            </a:r>
          </a:p>
          <a:p>
            <a:pPr marL="514350" indent="-514350">
              <a:buFont typeface="+mj-lt"/>
              <a:buAutoNum type="arabicPeriod"/>
            </a:pPr>
            <a:r>
              <a:rPr lang="en-US" dirty="0"/>
              <a:t>Perform Internet searches</a:t>
            </a:r>
          </a:p>
          <a:p>
            <a:pPr marL="514350" indent="-514350">
              <a:buFont typeface="+mj-lt"/>
              <a:buAutoNum type="arabicPeriod"/>
            </a:pPr>
            <a:r>
              <a:rPr lang="en-US" dirty="0"/>
              <a:t>Send emails to yourself</a:t>
            </a:r>
          </a:p>
          <a:p>
            <a:pPr marL="514350" indent="-514350">
              <a:buFont typeface="+mj-lt"/>
              <a:buAutoNum type="arabicPeriod"/>
            </a:pPr>
            <a:endParaRPr lang="en-US" dirty="0"/>
          </a:p>
          <a:p>
            <a:pPr marL="514350" indent="-514350">
              <a:buFont typeface="+mj-lt"/>
              <a:buAutoNum type="arabicPeriod"/>
            </a:pPr>
            <a:r>
              <a:rPr lang="en-US" dirty="0"/>
              <a:t>Evidence planted</a:t>
            </a:r>
          </a:p>
        </p:txBody>
      </p:sp>
      <p:sp>
        <p:nvSpPr>
          <p:cNvPr id="2" name="Date Placeholder 1">
            <a:extLst>
              <a:ext uri="{FF2B5EF4-FFF2-40B4-BE49-F238E27FC236}">
                <a16:creationId xmlns:a16="http://schemas.microsoft.com/office/drawing/2014/main" id="{E9E854E0-1173-3D6E-EF92-148D63159D54}"/>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20632392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8ACE50-9EEF-498C-8F98-0E6EBB1503B9}"/>
              </a:ext>
            </a:extLst>
          </p:cNvPr>
          <p:cNvSpPr>
            <a:spLocks noGrp="1"/>
          </p:cNvSpPr>
          <p:nvPr>
            <p:ph type="sldNum" sz="quarter" idx="12"/>
          </p:nvPr>
        </p:nvSpPr>
        <p:spPr/>
        <p:txBody>
          <a:bodyPr/>
          <a:lstStyle/>
          <a:p>
            <a:fld id="{2A1FFA53-15E7-4F89-98B1-CA3EAA41DA9F}" type="slidenum">
              <a:rPr lang="en-US" smtClean="0"/>
              <a:t>89</a:t>
            </a:fld>
            <a:endParaRPr lang="en-US"/>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Background Info: Purchase a New Phone</a:t>
            </a:r>
          </a:p>
        </p:txBody>
      </p:sp>
      <p:sp>
        <p:nvSpPr>
          <p:cNvPr id="5" name="Content Placeholder 4">
            <a:extLst>
              <a:ext uri="{FF2B5EF4-FFF2-40B4-BE49-F238E27FC236}">
                <a16:creationId xmlns:a16="http://schemas.microsoft.com/office/drawing/2014/main" id="{24DEB8F7-A83D-420A-9CCA-7AB94178FABC}"/>
              </a:ext>
            </a:extLst>
          </p:cNvPr>
          <p:cNvSpPr>
            <a:spLocks noGrp="1"/>
          </p:cNvSpPr>
          <p:nvPr>
            <p:ph idx="1"/>
          </p:nvPr>
        </p:nvSpPr>
        <p:spPr>
          <a:xfrm>
            <a:off x="838199" y="2061295"/>
            <a:ext cx="10651435" cy="4115667"/>
          </a:xfrm>
        </p:spPr>
        <p:txBody>
          <a:bodyPr>
            <a:normAutofit/>
          </a:bodyPr>
          <a:lstStyle/>
          <a:p>
            <a:pPr marL="514350" indent="-514350">
              <a:buFont typeface="+mj-lt"/>
              <a:buAutoNum type="arabicPeriod"/>
            </a:pPr>
            <a:r>
              <a:rPr lang="en-US" dirty="0"/>
              <a:t>User wants address list and text messages transferred to new phone</a:t>
            </a:r>
          </a:p>
          <a:p>
            <a:pPr marL="514350" indent="-514350">
              <a:buFont typeface="+mj-lt"/>
              <a:buAutoNum type="arabicPeriod"/>
            </a:pPr>
            <a:r>
              <a:rPr lang="en-US" dirty="0"/>
              <a:t>Clerk connects old phone to their computer</a:t>
            </a:r>
          </a:p>
          <a:p>
            <a:pPr marL="514350" indent="-514350">
              <a:buFont typeface="+mj-lt"/>
              <a:buAutoNum type="arabicPeriod"/>
            </a:pPr>
            <a:r>
              <a:rPr lang="en-US" dirty="0"/>
              <a:t>Backups phone to the computer</a:t>
            </a:r>
          </a:p>
          <a:p>
            <a:pPr marL="514350" indent="-514350">
              <a:buFont typeface="+mj-lt"/>
              <a:buAutoNum type="arabicPeriod"/>
            </a:pPr>
            <a:r>
              <a:rPr lang="en-US" dirty="0"/>
              <a:t>Disconnects old phone</a:t>
            </a:r>
          </a:p>
          <a:p>
            <a:pPr marL="514350" indent="-514350">
              <a:buFont typeface="+mj-lt"/>
              <a:buAutoNum type="arabicPeriod"/>
            </a:pPr>
            <a:r>
              <a:rPr lang="en-US" dirty="0"/>
              <a:t>Connects new phone</a:t>
            </a:r>
          </a:p>
          <a:p>
            <a:pPr marL="514350" indent="-514350">
              <a:buFont typeface="+mj-lt"/>
              <a:buAutoNum type="arabicPeriod"/>
            </a:pPr>
            <a:r>
              <a:rPr lang="en-US" dirty="0"/>
              <a:t>Copies address list and text messages to new phone</a:t>
            </a:r>
          </a:p>
        </p:txBody>
      </p:sp>
      <p:sp>
        <p:nvSpPr>
          <p:cNvPr id="2" name="Date Placeholder 1">
            <a:extLst>
              <a:ext uri="{FF2B5EF4-FFF2-40B4-BE49-F238E27FC236}">
                <a16:creationId xmlns:a16="http://schemas.microsoft.com/office/drawing/2014/main" id="{E9E854E0-1173-3D6E-EF92-148D63159D54}"/>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1835164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45B6BF-35DF-418F-B319-B089B7F60493}"/>
              </a:ext>
            </a:extLst>
          </p:cNvPr>
          <p:cNvSpPr>
            <a:spLocks noGrp="1"/>
          </p:cNvSpPr>
          <p:nvPr>
            <p:ph idx="1"/>
          </p:nvPr>
        </p:nvSpPr>
        <p:spPr>
          <a:xfrm>
            <a:off x="838200" y="2186609"/>
            <a:ext cx="10515600" cy="3990354"/>
          </a:xfrm>
        </p:spPr>
        <p:txBody>
          <a:bodyPr>
            <a:normAutofit fontScale="92500" lnSpcReduction="20000"/>
          </a:bodyPr>
          <a:lstStyle/>
          <a:p>
            <a:pPr marL="0" indent="0">
              <a:buNone/>
            </a:pPr>
            <a:r>
              <a:rPr lang="en-US" sz="2400" b="1" i="1" dirty="0">
                <a:effectLst/>
                <a:ea typeface="Calibri" panose="020F0502020204030204" pitchFamily="34" charset="0"/>
              </a:rPr>
              <a:t>"Contents" </a:t>
            </a:r>
            <a:r>
              <a:rPr lang="en-US" sz="2400" i="1" dirty="0">
                <a:effectLst/>
                <a:ea typeface="Calibri" panose="020F0502020204030204" pitchFamily="34" charset="0"/>
              </a:rPr>
              <a:t>when used with respect to any wire, electronic or oral communication, includes </a:t>
            </a:r>
            <a:r>
              <a:rPr lang="en-US" sz="2400" b="1" i="1" u="sng" dirty="0">
                <a:effectLst/>
                <a:ea typeface="Calibri" panose="020F0502020204030204" pitchFamily="34" charset="0"/>
              </a:rPr>
              <a:t>any information concerning the substance, purport or meaning </a:t>
            </a:r>
            <a:r>
              <a:rPr lang="en-US" sz="2400" i="1" dirty="0">
                <a:effectLst/>
                <a:ea typeface="Calibri" panose="020F0502020204030204" pitchFamily="34" charset="0"/>
              </a:rPr>
              <a:t>of that communication;</a:t>
            </a:r>
          </a:p>
          <a:p>
            <a:pPr marL="457200" lvl="1" indent="0">
              <a:lnSpc>
                <a:spcPct val="100000"/>
              </a:lnSpc>
              <a:buNone/>
            </a:pPr>
            <a:r>
              <a:rPr lang="en-US" sz="1900" i="1" dirty="0">
                <a:effectLst/>
                <a:ea typeface="Calibri" panose="020F0502020204030204" pitchFamily="34" charset="0"/>
              </a:rPr>
              <a:t>Recorded speech (in person, phone call, or video)</a:t>
            </a:r>
          </a:p>
          <a:p>
            <a:pPr marL="457200" lvl="1" indent="0">
              <a:lnSpc>
                <a:spcPct val="100000"/>
              </a:lnSpc>
              <a:buNone/>
            </a:pPr>
            <a:r>
              <a:rPr lang="en-US" sz="1900" i="1" dirty="0">
                <a:effectLst/>
                <a:ea typeface="Calibri" panose="020F0502020204030204" pitchFamily="34" charset="0"/>
              </a:rPr>
              <a:t>Message text, Subject line, </a:t>
            </a:r>
            <a:r>
              <a:rPr lang="en-US" sz="1900" i="1" dirty="0">
                <a:ea typeface="Calibri" panose="020F0502020204030204" pitchFamily="34" charset="0"/>
              </a:rPr>
              <a:t>A</a:t>
            </a:r>
            <a:r>
              <a:rPr lang="en-US" sz="1900" i="1" dirty="0">
                <a:effectLst/>
                <a:ea typeface="Calibri" panose="020F0502020204030204" pitchFamily="34" charset="0"/>
              </a:rPr>
              <a:t>ttachments</a:t>
            </a:r>
          </a:p>
          <a:p>
            <a:pPr marL="457200" lvl="1" indent="0">
              <a:lnSpc>
                <a:spcPct val="100000"/>
              </a:lnSpc>
              <a:buNone/>
            </a:pPr>
            <a:r>
              <a:rPr lang="en-US" sz="1900" i="1" dirty="0">
                <a:ea typeface="Calibri" panose="020F0502020204030204" pitchFamily="34" charset="0"/>
              </a:rPr>
              <a:t>Report about Content, </a:t>
            </a:r>
            <a:r>
              <a:rPr lang="en-US" sz="1900" b="1" i="1" u="sng" dirty="0">
                <a:ea typeface="Calibri" panose="020F0502020204030204" pitchFamily="34" charset="0"/>
              </a:rPr>
              <a:t>Hash codes</a:t>
            </a:r>
          </a:p>
          <a:p>
            <a:pPr marL="457200" lvl="1" indent="0">
              <a:lnSpc>
                <a:spcPct val="100000"/>
              </a:lnSpc>
              <a:buNone/>
            </a:pPr>
            <a:endParaRPr lang="en-US" b="1" i="1" u="sng" dirty="0">
              <a:effectLst/>
              <a:ea typeface="Calibri" panose="020F0502020204030204" pitchFamily="34" charset="0"/>
            </a:endParaRPr>
          </a:p>
          <a:p>
            <a:pPr marL="0" indent="0">
              <a:buNone/>
            </a:pPr>
            <a:r>
              <a:rPr lang="en-US" sz="2400" b="1" i="1" dirty="0">
                <a:effectLst/>
                <a:ea typeface="Calibri" panose="020F0502020204030204" pitchFamily="34" charset="0"/>
              </a:rPr>
              <a:t>"Intercept" </a:t>
            </a:r>
            <a:r>
              <a:rPr lang="en-US" sz="2400" i="1" dirty="0">
                <a:effectLst/>
                <a:ea typeface="Calibri" panose="020F0502020204030204" pitchFamily="34" charset="0"/>
              </a:rPr>
              <a:t>means any aural or other means of </a:t>
            </a:r>
            <a:r>
              <a:rPr lang="en-US" sz="2400" b="1" i="1" u="sng" dirty="0">
                <a:effectLst/>
                <a:ea typeface="Calibri" panose="020F0502020204030204" pitchFamily="34" charset="0"/>
              </a:rPr>
              <a:t>acquisition of the contents </a:t>
            </a:r>
            <a:r>
              <a:rPr lang="en-US" sz="2400" i="1" dirty="0">
                <a:effectLst/>
                <a:ea typeface="Calibri" panose="020F0502020204030204" pitchFamily="34" charset="0"/>
              </a:rPr>
              <a:t>of any wire, electronic or oral communication through the use of any electronic, mechanical or other device;</a:t>
            </a:r>
          </a:p>
          <a:p>
            <a:pPr lvl="1"/>
            <a:r>
              <a:rPr lang="en-US" sz="1900" dirty="0">
                <a:ea typeface="Calibri" panose="020F0502020204030204" pitchFamily="34" charset="0"/>
              </a:rPr>
              <a:t>Text messages, emails, private messages on apps are protected like phone calls</a:t>
            </a:r>
          </a:p>
          <a:p>
            <a:pPr lvl="1"/>
            <a:r>
              <a:rPr lang="en-US" sz="1900" dirty="0">
                <a:ea typeface="Calibri" panose="020F0502020204030204" pitchFamily="34" charset="0"/>
              </a:rPr>
              <a:t>Surveillance cameras have no audio recording capability because of this law</a:t>
            </a:r>
          </a:p>
          <a:p>
            <a:pPr lvl="1"/>
            <a:r>
              <a:rPr lang="en-US" sz="1900" dirty="0">
                <a:effectLst/>
                <a:ea typeface="Calibri" panose="020F0502020204030204" pitchFamily="34" charset="0"/>
              </a:rPr>
              <a:t>Any device</a:t>
            </a:r>
            <a:r>
              <a:rPr lang="en-US" sz="1900" dirty="0">
                <a:ea typeface="Calibri" panose="020F0502020204030204" pitchFamily="34" charset="0"/>
              </a:rPr>
              <a:t> can be an interception device, including the sender’s computer</a:t>
            </a:r>
          </a:p>
          <a:p>
            <a:pPr marL="914400" lvl="2" indent="0">
              <a:buNone/>
            </a:pPr>
            <a:r>
              <a:rPr lang="en-US" sz="1700" dirty="0" err="1">
                <a:solidFill>
                  <a:srgbClr val="000000"/>
                </a:solidFill>
                <a:effectLst/>
                <a:latin typeface="Times New Roman" panose="02020603050405020304" pitchFamily="18" charset="0"/>
                <a:ea typeface="Calibri" panose="020F0502020204030204" pitchFamily="34" charset="0"/>
              </a:rPr>
              <a:t>Szymuszkiewicz</a:t>
            </a:r>
            <a:r>
              <a:rPr lang="en-US" sz="1700" dirty="0">
                <a:solidFill>
                  <a:srgbClr val="000000"/>
                </a:solidFill>
                <a:effectLst/>
                <a:latin typeface="Times New Roman" panose="02020603050405020304" pitchFamily="18" charset="0"/>
                <a:ea typeface="Calibri" panose="020F0502020204030204" pitchFamily="34" charset="0"/>
              </a:rPr>
              <a:t> set up auto-forwarding so copies of his boss’s emails would be sent to him.</a:t>
            </a:r>
          </a:p>
          <a:p>
            <a:pPr marL="914400" lvl="2" indent="0">
              <a:buNone/>
            </a:pPr>
            <a:r>
              <a:rPr lang="en-US" sz="1700" i="1" u="sng" dirty="0">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U.S. v. </a:t>
            </a:r>
            <a:r>
              <a:rPr lang="en-US" sz="1700" i="1" u="sng" dirty="0" err="1">
                <a:effectLst/>
                <a:latin typeface="Times New Roman" panose="02020603050405020304" pitchFamily="18" charset="0"/>
                <a:ea typeface="Calibri" panose="020F0502020204030204" pitchFamily="34" charset="0"/>
                <a:hlinkClick r:id="rId2">
                  <a:extLst>
                    <a:ext uri="{A12FA001-AC4F-418D-AE19-62706E023703}">
                      <ahyp:hlinkClr xmlns:ahyp="http://schemas.microsoft.com/office/drawing/2018/hyperlinkcolor" val="tx"/>
                    </a:ext>
                  </a:extLst>
                </a:hlinkClick>
              </a:rPr>
              <a:t>Szymuszkiewicz</a:t>
            </a:r>
            <a:r>
              <a:rPr lang="en-US" sz="1700" dirty="0">
                <a:effectLst/>
                <a:latin typeface="Times New Roman" panose="02020603050405020304" pitchFamily="18" charset="0"/>
                <a:ea typeface="Calibri" panose="020F0502020204030204" pitchFamily="34" charset="0"/>
              </a:rPr>
              <a:t>, — F.3d —, </a:t>
            </a:r>
            <a:r>
              <a:rPr lang="en-US" sz="1700" dirty="0">
                <a:solidFill>
                  <a:srgbClr val="000000"/>
                </a:solidFill>
                <a:effectLst/>
                <a:latin typeface="Times New Roman" panose="02020603050405020304" pitchFamily="18" charset="0"/>
                <a:ea typeface="Calibri" panose="020F0502020204030204" pitchFamily="34" charset="0"/>
              </a:rPr>
              <a:t>2010 WL 3503506 (7th Cir. September 9, 2010).</a:t>
            </a:r>
          </a:p>
          <a:p>
            <a:pPr marL="0" indent="0">
              <a:buNone/>
            </a:pPr>
            <a:endParaRPr lang="en-US" sz="2400" i="1" dirty="0">
              <a:effectLst/>
              <a:ea typeface="Calibri" panose="020F0502020204030204" pitchFamily="34" charset="0"/>
            </a:endParaRPr>
          </a:p>
        </p:txBody>
      </p:sp>
      <p:sp>
        <p:nvSpPr>
          <p:cNvPr id="4" name="Slide Number Placeholder 3">
            <a:extLst>
              <a:ext uri="{FF2B5EF4-FFF2-40B4-BE49-F238E27FC236}">
                <a16:creationId xmlns:a16="http://schemas.microsoft.com/office/drawing/2014/main" id="{D17B5B7E-3C12-484C-878F-B8A1F40AB616}"/>
              </a:ext>
            </a:extLst>
          </p:cNvPr>
          <p:cNvSpPr>
            <a:spLocks noGrp="1"/>
          </p:cNvSpPr>
          <p:nvPr>
            <p:ph type="sldNum" sz="quarter" idx="12"/>
          </p:nvPr>
        </p:nvSpPr>
        <p:spPr/>
        <p:txBody>
          <a:bodyPr/>
          <a:lstStyle/>
          <a:p>
            <a:fld id="{2A1FFA53-15E7-4F89-98B1-CA3EAA41DA9F}" type="slidenum">
              <a:rPr lang="en-US" smtClean="0"/>
              <a:t>9</a:t>
            </a:fld>
            <a:endParaRPr lang="en-US"/>
          </a:p>
        </p:txBody>
      </p:sp>
      <p:sp>
        <p:nvSpPr>
          <p:cNvPr id="7" name="Title 1">
            <a:extLst>
              <a:ext uri="{FF2B5EF4-FFF2-40B4-BE49-F238E27FC236}">
                <a16:creationId xmlns:a16="http://schemas.microsoft.com/office/drawing/2014/main" id="{15C4398D-F0D8-43F1-9C2E-3618301DA9C9}"/>
              </a:ext>
            </a:extLst>
          </p:cNvPr>
          <p:cNvSpPr txBox="1">
            <a:spLocks/>
          </p:cNvSpPr>
          <p:nvPr/>
        </p:nvSpPr>
        <p:spPr>
          <a:xfrm>
            <a:off x="838200" y="41036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Definitions – Federal Code</a:t>
            </a:r>
            <a:br>
              <a:rPr lang="en-US" dirty="0"/>
            </a:br>
            <a:r>
              <a:rPr lang="en-US" sz="2400" i="1" dirty="0">
                <a:solidFill>
                  <a:srgbClr val="000000"/>
                </a:solidFill>
                <a:latin typeface="Times New Roman" panose="02020603050405020304" pitchFamily="18" charset="0"/>
                <a:cs typeface="Times New Roman" panose="02020603050405020304" pitchFamily="18" charset="0"/>
              </a:rPr>
              <a:t>18 U.S.</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Code § 2517</a:t>
            </a:r>
            <a:endParaRPr lang="en-US" sz="1200" dirty="0"/>
          </a:p>
        </p:txBody>
      </p:sp>
      <p:sp>
        <p:nvSpPr>
          <p:cNvPr id="2" name="Date Placeholder 1">
            <a:extLst>
              <a:ext uri="{FF2B5EF4-FFF2-40B4-BE49-F238E27FC236}">
                <a16:creationId xmlns:a16="http://schemas.microsoft.com/office/drawing/2014/main" id="{87E5690E-A667-125E-EA78-9B9CA1BE9311}"/>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40006712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8ACE50-9EEF-498C-8F98-0E6EBB1503B9}"/>
              </a:ext>
            </a:extLst>
          </p:cNvPr>
          <p:cNvSpPr>
            <a:spLocks noGrp="1"/>
          </p:cNvSpPr>
          <p:nvPr>
            <p:ph type="sldNum" sz="quarter" idx="12"/>
          </p:nvPr>
        </p:nvSpPr>
        <p:spPr/>
        <p:txBody>
          <a:bodyPr/>
          <a:lstStyle/>
          <a:p>
            <a:fld id="{2A1FFA53-15E7-4F89-98B1-CA3EAA41DA9F}" type="slidenum">
              <a:rPr lang="en-US" smtClean="0"/>
              <a:t>90</a:t>
            </a:fld>
            <a:endParaRPr lang="en-US"/>
          </a:p>
        </p:txBody>
      </p:sp>
      <p:sp>
        <p:nvSpPr>
          <p:cNvPr id="9" name="Title 1">
            <a:extLst>
              <a:ext uri="{FF2B5EF4-FFF2-40B4-BE49-F238E27FC236}">
                <a16:creationId xmlns:a16="http://schemas.microsoft.com/office/drawing/2014/main" id="{D67F6839-A8EE-4CED-8DE3-53488F7488A3}"/>
              </a:ext>
            </a:extLst>
          </p:cNvPr>
          <p:cNvSpPr txBox="1">
            <a:spLocks/>
          </p:cNvSpPr>
          <p:nvPr/>
        </p:nvSpPr>
        <p:spPr>
          <a:xfrm>
            <a:off x="838200" y="452148"/>
            <a:ext cx="10515600" cy="1609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Planting Evidence on Phones</a:t>
            </a:r>
          </a:p>
        </p:txBody>
      </p:sp>
      <p:sp>
        <p:nvSpPr>
          <p:cNvPr id="5" name="Content Placeholder 4">
            <a:extLst>
              <a:ext uri="{FF2B5EF4-FFF2-40B4-BE49-F238E27FC236}">
                <a16:creationId xmlns:a16="http://schemas.microsoft.com/office/drawing/2014/main" id="{24DEB8F7-A83D-420A-9CCA-7AB94178FABC}"/>
              </a:ext>
            </a:extLst>
          </p:cNvPr>
          <p:cNvSpPr>
            <a:spLocks noGrp="1"/>
          </p:cNvSpPr>
          <p:nvPr>
            <p:ph idx="1"/>
          </p:nvPr>
        </p:nvSpPr>
        <p:spPr/>
        <p:txBody>
          <a:bodyPr>
            <a:normAutofit fontScale="92500"/>
          </a:bodyPr>
          <a:lstStyle/>
          <a:p>
            <a:pPr marL="514350" indent="-514350">
              <a:buFont typeface="+mj-lt"/>
              <a:buAutoNum type="arabicPeriod"/>
            </a:pPr>
            <a:r>
              <a:rPr lang="en-US" dirty="0"/>
              <a:t>Connect defendant’s phone to officer’s computer</a:t>
            </a:r>
          </a:p>
          <a:p>
            <a:pPr marL="514350" indent="-514350">
              <a:buFont typeface="+mj-lt"/>
              <a:buAutoNum type="arabicPeriod"/>
            </a:pPr>
            <a:r>
              <a:rPr lang="en-US" dirty="0"/>
              <a:t>Backups defendant’s phone to computer</a:t>
            </a:r>
          </a:p>
          <a:p>
            <a:pPr marL="514350" indent="-514350">
              <a:buFont typeface="+mj-lt"/>
              <a:buAutoNum type="arabicPeriod"/>
            </a:pPr>
            <a:r>
              <a:rPr lang="en-US" dirty="0"/>
              <a:t>Disconnect defendant’s phone, disconnect computer from the internet</a:t>
            </a:r>
          </a:p>
          <a:p>
            <a:pPr marL="514350" indent="-514350">
              <a:buFont typeface="+mj-lt"/>
              <a:buAutoNum type="arabicPeriod"/>
            </a:pPr>
            <a:r>
              <a:rPr lang="en-US" dirty="0"/>
              <a:t>Set computer clock to the time they want the “crime” to have occurred</a:t>
            </a:r>
          </a:p>
          <a:p>
            <a:pPr marL="514350" indent="-514350">
              <a:buFont typeface="+mj-lt"/>
              <a:buAutoNum type="arabicPeriod"/>
            </a:pPr>
            <a:r>
              <a:rPr lang="en-US" dirty="0"/>
              <a:t>Plant evidence in “phone” backup - time-tagged with fake clock</a:t>
            </a:r>
          </a:p>
          <a:p>
            <a:pPr marL="514350" indent="-514350">
              <a:buFont typeface="+mj-lt"/>
              <a:buAutoNum type="arabicPeriod"/>
            </a:pPr>
            <a:r>
              <a:rPr lang="en-US" dirty="0"/>
              <a:t>Possible phone emulator exists to allow officer to operate the “phone”</a:t>
            </a:r>
          </a:p>
          <a:p>
            <a:pPr marL="514350" indent="-514350">
              <a:buFont typeface="+mj-lt"/>
              <a:buAutoNum type="arabicPeriod"/>
            </a:pPr>
            <a:r>
              <a:rPr lang="en-US" dirty="0"/>
              <a:t>Reconnect defendant’s phone</a:t>
            </a:r>
          </a:p>
          <a:p>
            <a:pPr marL="514350" indent="-514350">
              <a:buFont typeface="+mj-lt"/>
              <a:buAutoNum type="arabicPeriod"/>
            </a:pPr>
            <a:r>
              <a:rPr lang="en-US" dirty="0"/>
              <a:t>Erase defendant’s phone</a:t>
            </a:r>
          </a:p>
          <a:p>
            <a:pPr marL="514350" indent="-514350">
              <a:buFont typeface="+mj-lt"/>
              <a:buAutoNum type="arabicPeriod"/>
            </a:pPr>
            <a:r>
              <a:rPr lang="en-US" dirty="0"/>
              <a:t>Restore contaminated backup to defendant’s phone</a:t>
            </a:r>
          </a:p>
        </p:txBody>
      </p:sp>
      <p:sp>
        <p:nvSpPr>
          <p:cNvPr id="2" name="Date Placeholder 1">
            <a:extLst>
              <a:ext uri="{FF2B5EF4-FFF2-40B4-BE49-F238E27FC236}">
                <a16:creationId xmlns:a16="http://schemas.microsoft.com/office/drawing/2014/main" id="{E9E854E0-1173-3D6E-EF92-148D63159D54}"/>
              </a:ext>
            </a:extLst>
          </p:cNvPr>
          <p:cNvSpPr>
            <a:spLocks noGrp="1"/>
          </p:cNvSpPr>
          <p:nvPr>
            <p:ph type="dt" sz="half" idx="10"/>
          </p:nvPr>
        </p:nvSpPr>
        <p:spPr/>
        <p:txBody>
          <a:bodyPr/>
          <a:lstStyle/>
          <a:p>
            <a:r>
              <a:rPr lang="en-US"/>
              <a:t>July 2025</a:t>
            </a:r>
          </a:p>
        </p:txBody>
      </p:sp>
    </p:spTree>
    <p:extLst>
      <p:ext uri="{BB962C8B-B14F-4D97-AF65-F5344CB8AC3E}">
        <p14:creationId xmlns:p14="http://schemas.microsoft.com/office/powerpoint/2010/main" val="26305245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2DBE-1981-7EC2-4F0E-E5CB74195B8C}"/>
              </a:ext>
            </a:extLst>
          </p:cNvPr>
          <p:cNvSpPr>
            <a:spLocks noGrp="1"/>
          </p:cNvSpPr>
          <p:nvPr>
            <p:ph type="title"/>
          </p:nvPr>
        </p:nvSpPr>
        <p:spPr/>
        <p:txBody>
          <a:bodyPr>
            <a:normAutofit fontScale="90000"/>
          </a:bodyPr>
          <a:lstStyle/>
          <a:p>
            <a:pPr algn="ctr"/>
            <a:r>
              <a:rPr lang="en-US" b="1" dirty="0"/>
              <a:t>Planting Evidence Leaves Traces</a:t>
            </a:r>
            <a:br>
              <a:rPr lang="en-US" b="1" dirty="0"/>
            </a:br>
            <a:r>
              <a:rPr lang="en-US" sz="2800" dirty="0"/>
              <a:t>According to Stephen Coker, Digital Forensic Expert</a:t>
            </a:r>
            <a:br>
              <a:rPr lang="en-US" sz="2800" dirty="0"/>
            </a:br>
            <a:r>
              <a:rPr lang="en-US" sz="2200" dirty="0"/>
              <a:t>CokerForensics.com</a:t>
            </a:r>
            <a:endParaRPr lang="en-US" dirty="0"/>
          </a:p>
        </p:txBody>
      </p:sp>
      <p:sp>
        <p:nvSpPr>
          <p:cNvPr id="3" name="Content Placeholder 2">
            <a:extLst>
              <a:ext uri="{FF2B5EF4-FFF2-40B4-BE49-F238E27FC236}">
                <a16:creationId xmlns:a16="http://schemas.microsoft.com/office/drawing/2014/main" id="{D7E0FE56-A01A-BF5C-8648-BBE538565F67}"/>
              </a:ext>
            </a:extLst>
          </p:cNvPr>
          <p:cNvSpPr>
            <a:spLocks noGrp="1"/>
          </p:cNvSpPr>
          <p:nvPr>
            <p:ph idx="1"/>
          </p:nvPr>
        </p:nvSpPr>
        <p:spPr/>
        <p:txBody>
          <a:bodyPr>
            <a:normAutofit lnSpcReduction="10000"/>
          </a:bodyPr>
          <a:lstStyle/>
          <a:p>
            <a:r>
              <a:rPr lang="en-US" dirty="0"/>
              <a:t>Personalized background photo is gone</a:t>
            </a:r>
          </a:p>
          <a:p>
            <a:r>
              <a:rPr lang="en-US" dirty="0"/>
              <a:t>Files dated AFTER arrest</a:t>
            </a:r>
          </a:p>
          <a:p>
            <a:r>
              <a:rPr lang="en-US" dirty="0"/>
              <a:t>Phone connected to internet AFTER arrest</a:t>
            </a:r>
          </a:p>
          <a:p>
            <a:r>
              <a:rPr lang="en-US" dirty="0"/>
              <a:t>Phones crash – crash log</a:t>
            </a:r>
          </a:p>
          <a:p>
            <a:r>
              <a:rPr lang="en-US" dirty="0" err="1"/>
              <a:t>SqlLite</a:t>
            </a:r>
            <a:r>
              <a:rPr lang="en-US" dirty="0"/>
              <a:t> trace logs show clock rolling backwards</a:t>
            </a:r>
          </a:p>
          <a:p>
            <a:pPr lvl="1"/>
            <a:r>
              <a:rPr lang="en-US" dirty="0"/>
              <a:t>Clock set back to time BEFORE the phone was manufactured</a:t>
            </a:r>
          </a:p>
          <a:p>
            <a:pPr lvl="1"/>
            <a:r>
              <a:rPr lang="en-US" dirty="0"/>
              <a:t>Geographic traces show user driving to a job while simultaneously in another city downloading child porn</a:t>
            </a:r>
          </a:p>
          <a:p>
            <a:r>
              <a:rPr lang="en-US" dirty="0"/>
              <a:t>TAR (compressed collection of file to plant) dated AFTER arrest, decompressed version of planted files dated BEFORE arrest</a:t>
            </a:r>
          </a:p>
          <a:p>
            <a:endParaRPr lang="en-US" dirty="0"/>
          </a:p>
        </p:txBody>
      </p:sp>
      <p:sp>
        <p:nvSpPr>
          <p:cNvPr id="4" name="Date Placeholder 3">
            <a:extLst>
              <a:ext uri="{FF2B5EF4-FFF2-40B4-BE49-F238E27FC236}">
                <a16:creationId xmlns:a16="http://schemas.microsoft.com/office/drawing/2014/main" id="{80C05FB9-8B8F-388D-9AB1-971374C3C509}"/>
              </a:ext>
            </a:extLst>
          </p:cNvPr>
          <p:cNvSpPr>
            <a:spLocks noGrp="1"/>
          </p:cNvSpPr>
          <p:nvPr>
            <p:ph type="dt" sz="half" idx="10"/>
          </p:nvPr>
        </p:nvSpPr>
        <p:spPr/>
        <p:txBody>
          <a:bodyPr/>
          <a:lstStyle/>
          <a:p>
            <a:r>
              <a:rPr lang="en-US"/>
              <a:t>July 2025</a:t>
            </a:r>
          </a:p>
        </p:txBody>
      </p:sp>
      <p:sp>
        <p:nvSpPr>
          <p:cNvPr id="5" name="Slide Number Placeholder 4">
            <a:extLst>
              <a:ext uri="{FF2B5EF4-FFF2-40B4-BE49-F238E27FC236}">
                <a16:creationId xmlns:a16="http://schemas.microsoft.com/office/drawing/2014/main" id="{5755CEC2-C3AA-8986-4D11-2BCEA41C03C4}"/>
              </a:ext>
            </a:extLst>
          </p:cNvPr>
          <p:cNvSpPr>
            <a:spLocks noGrp="1"/>
          </p:cNvSpPr>
          <p:nvPr>
            <p:ph type="sldNum" sz="quarter" idx="12"/>
          </p:nvPr>
        </p:nvSpPr>
        <p:spPr/>
        <p:txBody>
          <a:bodyPr/>
          <a:lstStyle/>
          <a:p>
            <a:fld id="{AE52999E-0903-48BA-8107-3D8890001D4F}" type="slidenum">
              <a:rPr lang="en-US" smtClean="0"/>
              <a:t>91</a:t>
            </a:fld>
            <a:endParaRPr lang="en-US"/>
          </a:p>
        </p:txBody>
      </p:sp>
    </p:spTree>
    <p:extLst>
      <p:ext uri="{BB962C8B-B14F-4D97-AF65-F5344CB8AC3E}">
        <p14:creationId xmlns:p14="http://schemas.microsoft.com/office/powerpoint/2010/main" val="341638995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2DBE-1981-7EC2-4F0E-E5CB74195B8C}"/>
              </a:ext>
            </a:extLst>
          </p:cNvPr>
          <p:cNvSpPr>
            <a:spLocks noGrp="1"/>
          </p:cNvSpPr>
          <p:nvPr>
            <p:ph type="title"/>
          </p:nvPr>
        </p:nvSpPr>
        <p:spPr>
          <a:xfrm>
            <a:off x="1233435" y="365125"/>
            <a:ext cx="2558143" cy="700104"/>
          </a:xfrm>
        </p:spPr>
        <p:txBody>
          <a:bodyPr>
            <a:normAutofit/>
          </a:bodyPr>
          <a:lstStyle/>
          <a:p>
            <a:pPr algn="ctr"/>
            <a:r>
              <a:rPr lang="en-US" b="1" dirty="0"/>
              <a:t>Traces</a:t>
            </a:r>
            <a:endParaRPr lang="en-US" dirty="0"/>
          </a:p>
        </p:txBody>
      </p:sp>
      <p:sp>
        <p:nvSpPr>
          <p:cNvPr id="4" name="Date Placeholder 3">
            <a:extLst>
              <a:ext uri="{FF2B5EF4-FFF2-40B4-BE49-F238E27FC236}">
                <a16:creationId xmlns:a16="http://schemas.microsoft.com/office/drawing/2014/main" id="{80C05FB9-8B8F-388D-9AB1-971374C3C509}"/>
              </a:ext>
            </a:extLst>
          </p:cNvPr>
          <p:cNvSpPr>
            <a:spLocks noGrp="1"/>
          </p:cNvSpPr>
          <p:nvPr>
            <p:ph type="dt" sz="half" idx="10"/>
          </p:nvPr>
        </p:nvSpPr>
        <p:spPr/>
        <p:txBody>
          <a:bodyPr/>
          <a:lstStyle/>
          <a:p>
            <a:r>
              <a:rPr lang="en-US"/>
              <a:t>July 2025</a:t>
            </a:r>
          </a:p>
        </p:txBody>
      </p:sp>
      <p:sp>
        <p:nvSpPr>
          <p:cNvPr id="5" name="Slide Number Placeholder 4">
            <a:extLst>
              <a:ext uri="{FF2B5EF4-FFF2-40B4-BE49-F238E27FC236}">
                <a16:creationId xmlns:a16="http://schemas.microsoft.com/office/drawing/2014/main" id="{5755CEC2-C3AA-8986-4D11-2BCEA41C03C4}"/>
              </a:ext>
            </a:extLst>
          </p:cNvPr>
          <p:cNvSpPr>
            <a:spLocks noGrp="1"/>
          </p:cNvSpPr>
          <p:nvPr>
            <p:ph type="sldNum" sz="quarter" idx="12"/>
          </p:nvPr>
        </p:nvSpPr>
        <p:spPr/>
        <p:txBody>
          <a:bodyPr/>
          <a:lstStyle/>
          <a:p>
            <a:fld id="{AE52999E-0903-48BA-8107-3D8890001D4F}" type="slidenum">
              <a:rPr lang="en-US" smtClean="0"/>
              <a:t>92</a:t>
            </a:fld>
            <a:endParaRPr lang="en-US"/>
          </a:p>
        </p:txBody>
      </p:sp>
      <p:pic>
        <p:nvPicPr>
          <p:cNvPr id="10" name="Picture 9">
            <a:extLst>
              <a:ext uri="{FF2B5EF4-FFF2-40B4-BE49-F238E27FC236}">
                <a16:creationId xmlns:a16="http://schemas.microsoft.com/office/drawing/2014/main" id="{32A19C11-AB19-9CDC-D359-318FAAAD06C6}"/>
              </a:ext>
            </a:extLst>
          </p:cNvPr>
          <p:cNvPicPr>
            <a:picLocks noChangeAspect="1"/>
          </p:cNvPicPr>
          <p:nvPr/>
        </p:nvPicPr>
        <p:blipFill>
          <a:blip r:embed="rId2"/>
          <a:stretch>
            <a:fillRect/>
          </a:stretch>
        </p:blipFill>
        <p:spPr>
          <a:xfrm>
            <a:off x="990600" y="1065229"/>
            <a:ext cx="9725129" cy="5360561"/>
          </a:xfrm>
          <a:prstGeom prst="rect">
            <a:avLst/>
          </a:prstGeom>
        </p:spPr>
      </p:pic>
      <p:sp>
        <p:nvSpPr>
          <p:cNvPr id="3" name="TextBox 2">
            <a:extLst>
              <a:ext uri="{FF2B5EF4-FFF2-40B4-BE49-F238E27FC236}">
                <a16:creationId xmlns:a16="http://schemas.microsoft.com/office/drawing/2014/main" id="{5C55BFED-6780-0CC9-CC6A-22D87980D7DE}"/>
              </a:ext>
            </a:extLst>
          </p:cNvPr>
          <p:cNvSpPr txBox="1"/>
          <p:nvPr/>
        </p:nvSpPr>
        <p:spPr>
          <a:xfrm>
            <a:off x="9868574" y="695897"/>
            <a:ext cx="847155" cy="369332"/>
          </a:xfrm>
          <a:prstGeom prst="rect">
            <a:avLst/>
          </a:prstGeom>
          <a:noFill/>
        </p:spPr>
        <p:txBody>
          <a:bodyPr wrap="none" rtlCol="0">
            <a:spAutoFit/>
          </a:bodyPr>
          <a:lstStyle/>
          <a:p>
            <a:r>
              <a:rPr lang="en-US" dirty="0"/>
              <a:t>Sort by</a:t>
            </a:r>
          </a:p>
        </p:txBody>
      </p:sp>
      <p:sp>
        <p:nvSpPr>
          <p:cNvPr id="6" name="TextBox 5">
            <a:extLst>
              <a:ext uri="{FF2B5EF4-FFF2-40B4-BE49-F238E27FC236}">
                <a16:creationId xmlns:a16="http://schemas.microsoft.com/office/drawing/2014/main" id="{89BA523F-286F-51EE-3427-D09D97D7CF5F}"/>
              </a:ext>
            </a:extLst>
          </p:cNvPr>
          <p:cNvSpPr txBox="1"/>
          <p:nvPr/>
        </p:nvSpPr>
        <p:spPr>
          <a:xfrm>
            <a:off x="5848943" y="695897"/>
            <a:ext cx="2345707" cy="369332"/>
          </a:xfrm>
          <a:prstGeom prst="rect">
            <a:avLst/>
          </a:prstGeom>
          <a:noFill/>
        </p:spPr>
        <p:txBody>
          <a:bodyPr wrap="none" rtlCol="0">
            <a:spAutoFit/>
          </a:bodyPr>
          <a:lstStyle/>
          <a:p>
            <a:r>
              <a:rPr lang="en-US" dirty="0"/>
              <a:t>Check Dates and Times</a:t>
            </a:r>
          </a:p>
        </p:txBody>
      </p:sp>
      <p:cxnSp>
        <p:nvCxnSpPr>
          <p:cNvPr id="8" name="Straight Arrow Connector 7">
            <a:extLst>
              <a:ext uri="{FF2B5EF4-FFF2-40B4-BE49-F238E27FC236}">
                <a16:creationId xmlns:a16="http://schemas.microsoft.com/office/drawing/2014/main" id="{E453B959-03EA-298D-5411-C39D089D7B42}"/>
              </a:ext>
            </a:extLst>
          </p:cNvPr>
          <p:cNvCxnSpPr/>
          <p:nvPr/>
        </p:nvCxnSpPr>
        <p:spPr>
          <a:xfrm flipV="1">
            <a:off x="10907485" y="1269009"/>
            <a:ext cx="0" cy="495300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9DBDDA0-513E-1B45-1EB6-7734747B4EE4}"/>
              </a:ext>
            </a:extLst>
          </p:cNvPr>
          <p:cNvSpPr txBox="1"/>
          <p:nvPr/>
        </p:nvSpPr>
        <p:spPr>
          <a:xfrm>
            <a:off x="10907485" y="3145344"/>
            <a:ext cx="1060098" cy="1200329"/>
          </a:xfrm>
          <a:prstGeom prst="rect">
            <a:avLst/>
          </a:prstGeom>
          <a:noFill/>
        </p:spPr>
        <p:txBody>
          <a:bodyPr wrap="none" rtlCol="0">
            <a:spAutoFit/>
          </a:bodyPr>
          <a:lstStyle/>
          <a:p>
            <a:r>
              <a:rPr lang="en-US" dirty="0"/>
              <a:t>Read</a:t>
            </a:r>
          </a:p>
          <a:p>
            <a:endParaRPr lang="en-US" dirty="0"/>
          </a:p>
          <a:p>
            <a:r>
              <a:rPr lang="en-US" dirty="0"/>
              <a:t>Time</a:t>
            </a:r>
          </a:p>
          <a:p>
            <a:r>
              <a:rPr lang="en-US" dirty="0"/>
              <a:t>Increases</a:t>
            </a:r>
          </a:p>
        </p:txBody>
      </p:sp>
      <p:sp>
        <p:nvSpPr>
          <p:cNvPr id="14" name="Oval 13">
            <a:extLst>
              <a:ext uri="{FF2B5EF4-FFF2-40B4-BE49-F238E27FC236}">
                <a16:creationId xmlns:a16="http://schemas.microsoft.com/office/drawing/2014/main" id="{39C51E1A-33D8-CC72-B609-A584DD711FAD}"/>
              </a:ext>
            </a:extLst>
          </p:cNvPr>
          <p:cNvSpPr/>
          <p:nvPr/>
        </p:nvSpPr>
        <p:spPr>
          <a:xfrm>
            <a:off x="4474028" y="4445611"/>
            <a:ext cx="1469571" cy="694719"/>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45EEDBB-6920-9B12-FD92-E3621AE0F90A}"/>
              </a:ext>
            </a:extLst>
          </p:cNvPr>
          <p:cNvSpPr/>
          <p:nvPr/>
        </p:nvSpPr>
        <p:spPr>
          <a:xfrm>
            <a:off x="4474029" y="2699656"/>
            <a:ext cx="1469571" cy="1045851"/>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D4A4309F-7F91-C3B6-B071-25CB8858708C}"/>
              </a:ext>
            </a:extLst>
          </p:cNvPr>
          <p:cNvSpPr/>
          <p:nvPr/>
        </p:nvSpPr>
        <p:spPr>
          <a:xfrm>
            <a:off x="4474028" y="947056"/>
            <a:ext cx="1469571" cy="849553"/>
          </a:xfrm>
          <a:prstGeom prst="ellipse">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1358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697C5C-52AC-47EA-A346-07FBBB66AD20}"/>
              </a:ext>
            </a:extLst>
          </p:cNvPr>
          <p:cNvSpPr>
            <a:spLocks noGrp="1"/>
          </p:cNvSpPr>
          <p:nvPr>
            <p:ph type="title"/>
          </p:nvPr>
        </p:nvSpPr>
        <p:spPr>
          <a:xfrm>
            <a:off x="838200" y="1639382"/>
            <a:ext cx="10515600" cy="3076997"/>
          </a:xfrm>
        </p:spPr>
        <p:txBody>
          <a:bodyPr>
            <a:normAutofit/>
          </a:bodyPr>
          <a:lstStyle/>
          <a:p>
            <a:pPr algn="ctr"/>
            <a:r>
              <a:rPr lang="en-US" b="1" dirty="0"/>
              <a:t>Summary</a:t>
            </a:r>
            <a:br>
              <a:rPr lang="en-US" b="1" dirty="0"/>
            </a:br>
            <a:r>
              <a:rPr lang="en-US" b="1" dirty="0"/>
              <a:t>Cost and Impact</a:t>
            </a:r>
            <a:br>
              <a:rPr lang="en-US" dirty="0"/>
            </a:br>
            <a:endParaRPr lang="en-US" dirty="0"/>
          </a:p>
        </p:txBody>
      </p:sp>
      <p:sp>
        <p:nvSpPr>
          <p:cNvPr id="2" name="Date Placeholder 1">
            <a:extLst>
              <a:ext uri="{FF2B5EF4-FFF2-40B4-BE49-F238E27FC236}">
                <a16:creationId xmlns:a16="http://schemas.microsoft.com/office/drawing/2014/main" id="{E68E6E9E-F4E8-3AD5-401A-6504E92B79B3}"/>
              </a:ext>
            </a:extLst>
          </p:cNvPr>
          <p:cNvSpPr>
            <a:spLocks noGrp="1"/>
          </p:cNvSpPr>
          <p:nvPr>
            <p:ph type="dt" sz="half" idx="10"/>
          </p:nvPr>
        </p:nvSpPr>
        <p:spPr/>
        <p:txBody>
          <a:bodyPr/>
          <a:lstStyle/>
          <a:p>
            <a:r>
              <a:rPr lang="en-US"/>
              <a:t>July 2025</a:t>
            </a:r>
          </a:p>
        </p:txBody>
      </p:sp>
      <p:sp>
        <p:nvSpPr>
          <p:cNvPr id="3" name="Slide Number Placeholder 2">
            <a:extLst>
              <a:ext uri="{FF2B5EF4-FFF2-40B4-BE49-F238E27FC236}">
                <a16:creationId xmlns:a16="http://schemas.microsoft.com/office/drawing/2014/main" id="{E853DB1F-ABBF-811F-A897-C6D0A19EEC77}"/>
              </a:ext>
            </a:extLst>
          </p:cNvPr>
          <p:cNvSpPr>
            <a:spLocks noGrp="1"/>
          </p:cNvSpPr>
          <p:nvPr>
            <p:ph type="sldNum" sz="quarter" idx="12"/>
          </p:nvPr>
        </p:nvSpPr>
        <p:spPr/>
        <p:txBody>
          <a:bodyPr/>
          <a:lstStyle/>
          <a:p>
            <a:fld id="{AE52999E-0903-48BA-8107-3D8890001D4F}" type="slidenum">
              <a:rPr lang="en-US" smtClean="0"/>
              <a:t>93</a:t>
            </a:fld>
            <a:endParaRPr lang="en-US"/>
          </a:p>
        </p:txBody>
      </p:sp>
    </p:spTree>
    <p:extLst>
      <p:ext uri="{BB962C8B-B14F-4D97-AF65-F5344CB8AC3E}">
        <p14:creationId xmlns:p14="http://schemas.microsoft.com/office/powerpoint/2010/main" val="150002898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Citizen’s Fourth Amendment Rights</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667250"/>
          </a:xfrm>
        </p:spPr>
        <p:txBody>
          <a:bodyPr>
            <a:normAutofit/>
          </a:bodyPr>
          <a:lstStyle/>
          <a:p>
            <a:pPr marL="0" indent="0" algn="ctr">
              <a:spcBef>
                <a:spcPts val="0"/>
              </a:spcBef>
              <a:spcAft>
                <a:spcPts val="600"/>
              </a:spcAft>
              <a:buNone/>
            </a:pPr>
            <a:r>
              <a:rPr lang="en-US" sz="3600" dirty="0">
                <a:latin typeface="Times" panose="02020603050405020304" pitchFamily="18" charset="0"/>
                <a:ea typeface="Calibri" panose="020F0502020204030204" pitchFamily="34" charset="0"/>
              </a:rPr>
              <a:t>From what I have seen,</a:t>
            </a:r>
          </a:p>
          <a:p>
            <a:pPr marL="0" indent="0" algn="ctr">
              <a:spcBef>
                <a:spcPts val="0"/>
              </a:spcBef>
              <a:spcAft>
                <a:spcPts val="600"/>
              </a:spcAft>
              <a:buNone/>
            </a:pPr>
            <a:r>
              <a:rPr lang="en-US" sz="3600" b="1" dirty="0">
                <a:latin typeface="Times" panose="02020603050405020304" pitchFamily="18" charset="0"/>
                <a:ea typeface="Calibri" panose="020F0502020204030204" pitchFamily="34" charset="0"/>
              </a:rPr>
              <a:t>Overseas Terrorists </a:t>
            </a:r>
          </a:p>
          <a:p>
            <a:pPr marL="0" indent="0" algn="ctr">
              <a:spcBef>
                <a:spcPts val="0"/>
              </a:spcBef>
              <a:spcAft>
                <a:spcPts val="600"/>
              </a:spcAft>
              <a:buNone/>
            </a:pPr>
            <a:r>
              <a:rPr lang="en-US" sz="3600" b="1" dirty="0">
                <a:latin typeface="Times" panose="02020603050405020304" pitchFamily="18" charset="0"/>
                <a:ea typeface="Calibri" panose="020F0502020204030204" pitchFamily="34" charset="0"/>
              </a:rPr>
              <a:t>have more protection of their privacy rights</a:t>
            </a:r>
          </a:p>
          <a:p>
            <a:pPr marL="0" indent="0" algn="ctr">
              <a:spcBef>
                <a:spcPts val="0"/>
              </a:spcBef>
              <a:spcAft>
                <a:spcPts val="600"/>
              </a:spcAft>
              <a:buNone/>
            </a:pPr>
            <a:r>
              <a:rPr lang="en-US" sz="3600" b="1" dirty="0">
                <a:latin typeface="Times" panose="02020603050405020304" pitchFamily="18" charset="0"/>
                <a:ea typeface="Calibri" panose="020F0502020204030204" pitchFamily="34" charset="0"/>
              </a:rPr>
              <a:t>than U.S. Citizens</a:t>
            </a:r>
          </a:p>
          <a:p>
            <a:pPr marL="0" indent="0">
              <a:spcBef>
                <a:spcPts val="0"/>
              </a:spcBef>
              <a:spcAft>
                <a:spcPts val="600"/>
              </a:spcAft>
              <a:buNone/>
            </a:pPr>
            <a:endParaRPr lang="en-US" sz="2400"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sz="2400" dirty="0">
              <a:effectLst/>
              <a:latin typeface="Times New Roman" panose="02020603050405020304" pitchFamily="18" charset="0"/>
              <a:ea typeface="Times New Roman" panose="02020603050405020304" pitchFamily="18" charset="0"/>
            </a:endParaRPr>
          </a:p>
          <a:p>
            <a:pPr marL="0" indent="0" algn="ctr">
              <a:spcBef>
                <a:spcPts val="0"/>
              </a:spcBef>
              <a:spcAft>
                <a:spcPts val="600"/>
              </a:spcAft>
              <a:buNone/>
            </a:pPr>
            <a:r>
              <a:rPr lang="en-US" dirty="0">
                <a:effectLst/>
                <a:latin typeface="Times New Roman" panose="02020603050405020304" pitchFamily="18" charset="0"/>
                <a:ea typeface="Calibri" panose="020F0502020204030204" pitchFamily="34" charset="0"/>
              </a:rPr>
              <a:t>FBI and Law Enforcement are conducting COMINT operations</a:t>
            </a:r>
          </a:p>
          <a:p>
            <a:pPr marL="0" indent="0" algn="ctr">
              <a:spcBef>
                <a:spcPts val="0"/>
              </a:spcBef>
              <a:spcAft>
                <a:spcPts val="600"/>
              </a:spcAft>
              <a:buNone/>
            </a:pPr>
            <a:r>
              <a:rPr lang="en-US" dirty="0">
                <a:latin typeface="Times New Roman" panose="02020603050405020304" pitchFamily="18" charset="0"/>
                <a:ea typeface="Calibri" panose="020F0502020204030204" pitchFamily="34" charset="0"/>
              </a:rPr>
              <a:t>Against U.S. citizens, without a warrant.</a:t>
            </a:r>
            <a:endParaRPr lang="en-US"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D9E0419C-506E-7068-09E6-B337241FA530}"/>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C882E1E6-FD85-9B86-77F4-DCA0F8550D50}"/>
              </a:ext>
            </a:extLst>
          </p:cNvPr>
          <p:cNvSpPr>
            <a:spLocks noGrp="1"/>
          </p:cNvSpPr>
          <p:nvPr>
            <p:ph type="sldNum" sz="quarter" idx="12"/>
          </p:nvPr>
        </p:nvSpPr>
        <p:spPr/>
        <p:txBody>
          <a:bodyPr/>
          <a:lstStyle/>
          <a:p>
            <a:fld id="{AE52999E-0903-48BA-8107-3D8890001D4F}" type="slidenum">
              <a:rPr lang="en-US" smtClean="0"/>
              <a:t>94</a:t>
            </a:fld>
            <a:endParaRPr lang="en-US"/>
          </a:p>
        </p:txBody>
      </p:sp>
    </p:spTree>
    <p:extLst>
      <p:ext uri="{BB962C8B-B14F-4D97-AF65-F5344CB8AC3E}">
        <p14:creationId xmlns:p14="http://schemas.microsoft.com/office/powerpoint/2010/main" val="42876281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22F4E-9F5C-4BB5-8CC6-9772D43B46FB}"/>
              </a:ext>
            </a:extLst>
          </p:cNvPr>
          <p:cNvSpPr>
            <a:spLocks noGrp="1"/>
          </p:cNvSpPr>
          <p:nvPr>
            <p:ph type="title"/>
          </p:nvPr>
        </p:nvSpPr>
        <p:spPr/>
        <p:txBody>
          <a:bodyPr/>
          <a:lstStyle/>
          <a:p>
            <a:pPr algn="ctr"/>
            <a:r>
              <a:rPr lang="en-US" b="1" dirty="0"/>
              <a:t>COMINT Operations against US Citizens</a:t>
            </a:r>
          </a:p>
        </p:txBody>
      </p:sp>
      <p:sp>
        <p:nvSpPr>
          <p:cNvPr id="3" name="Content Placeholder 2">
            <a:extLst>
              <a:ext uri="{FF2B5EF4-FFF2-40B4-BE49-F238E27FC236}">
                <a16:creationId xmlns:a16="http://schemas.microsoft.com/office/drawing/2014/main" id="{609AD0C5-4C15-460C-9989-AC13C867E000}"/>
              </a:ext>
            </a:extLst>
          </p:cNvPr>
          <p:cNvSpPr>
            <a:spLocks noGrp="1"/>
          </p:cNvSpPr>
          <p:nvPr>
            <p:ph idx="1"/>
          </p:nvPr>
        </p:nvSpPr>
        <p:spPr>
          <a:xfrm>
            <a:off x="652780" y="1950720"/>
            <a:ext cx="10886440" cy="4192862"/>
          </a:xfrm>
        </p:spPr>
        <p:txBody>
          <a:bodyPr>
            <a:normAutofit fontScale="85000" lnSpcReduction="20000"/>
          </a:bodyPr>
          <a:lstStyle/>
          <a:p>
            <a:pPr marL="0" indent="-457200">
              <a:buNone/>
            </a:pPr>
            <a:r>
              <a:rPr lang="en-US" sz="3600" b="1" u="sng" dirty="0"/>
              <a:t>Communications Intelligence</a:t>
            </a:r>
            <a:r>
              <a:rPr lang="en-US" sz="3600" b="1" dirty="0"/>
              <a:t> –</a:t>
            </a:r>
            <a:r>
              <a:rPr lang="en-US" sz="3600" dirty="0"/>
              <a:t> information</a:t>
            </a:r>
            <a:r>
              <a:rPr lang="en-US" sz="3600" b="1" dirty="0"/>
              <a:t> </a:t>
            </a:r>
            <a:r>
              <a:rPr lang="en-US" sz="3600" dirty="0"/>
              <a:t>derived from </a:t>
            </a:r>
            <a:r>
              <a:rPr lang="en-US" sz="3600" strike="sngStrike" dirty="0">
                <a:solidFill>
                  <a:srgbClr val="FF0000"/>
                </a:solidFill>
              </a:rPr>
              <a:t>foreign</a:t>
            </a:r>
            <a:r>
              <a:rPr lang="en-US" sz="3600" dirty="0"/>
              <a:t> communications by </a:t>
            </a:r>
            <a:r>
              <a:rPr lang="en-US" sz="3600" b="1" dirty="0"/>
              <a:t>other than the intended recipients. </a:t>
            </a:r>
          </a:p>
          <a:p>
            <a:pPr marL="0" indent="-457200">
              <a:buNone/>
            </a:pPr>
            <a:r>
              <a:rPr lang="en-US" sz="3600" dirty="0"/>
              <a:t>	… passed by radio, wire, or electromagnetic means ...</a:t>
            </a:r>
          </a:p>
          <a:p>
            <a:pPr marL="0" indent="-457200">
              <a:buNone/>
            </a:pPr>
            <a:r>
              <a:rPr lang="en-US" sz="3600" b="1" u="sng" dirty="0"/>
              <a:t>Collection</a:t>
            </a:r>
            <a:r>
              <a:rPr lang="en-US" sz="3600" dirty="0"/>
              <a:t> comprises search, intercept, and direction finding.</a:t>
            </a:r>
          </a:p>
          <a:p>
            <a:pPr marL="0" indent="-457200">
              <a:buNone/>
            </a:pPr>
            <a:r>
              <a:rPr lang="en-US" sz="3600" b="1" u="sng" dirty="0"/>
              <a:t>Processing</a:t>
            </a:r>
            <a:r>
              <a:rPr lang="en-US" sz="3600" dirty="0"/>
              <a:t> comprises range estimation, transmitter/operator identification, signal analysis, traffic  analysis, cryptanalysis, decryption, study of plain text, and fusion of these processes, and the reporting of results.</a:t>
            </a:r>
          </a:p>
          <a:p>
            <a:pPr marL="0" indent="-457200">
              <a:buNone/>
            </a:pPr>
            <a:endParaRPr lang="en-US" sz="3600" dirty="0"/>
          </a:p>
          <a:p>
            <a:pPr marL="0" indent="-457200">
              <a:buNone/>
            </a:pPr>
            <a:r>
              <a:rPr lang="en-US" sz="3000" dirty="0"/>
              <a:t>	NSCID-6, National Security Council Intelligence Directive No. 6</a:t>
            </a:r>
          </a:p>
        </p:txBody>
      </p:sp>
      <p:sp>
        <p:nvSpPr>
          <p:cNvPr id="5" name="Date Placeholder 4">
            <a:extLst>
              <a:ext uri="{FF2B5EF4-FFF2-40B4-BE49-F238E27FC236}">
                <a16:creationId xmlns:a16="http://schemas.microsoft.com/office/drawing/2014/main" id="{9AE2A987-0E13-BAAC-798D-588E0E5DA808}"/>
              </a:ext>
            </a:extLst>
          </p:cNvPr>
          <p:cNvSpPr>
            <a:spLocks noGrp="1"/>
          </p:cNvSpPr>
          <p:nvPr>
            <p:ph type="dt" sz="half" idx="10"/>
          </p:nvPr>
        </p:nvSpPr>
        <p:spPr/>
        <p:txBody>
          <a:bodyPr/>
          <a:lstStyle/>
          <a:p>
            <a:r>
              <a:rPr lang="en-US"/>
              <a:t>July 2025</a:t>
            </a:r>
            <a:endParaRPr lang="en-US" dirty="0"/>
          </a:p>
        </p:txBody>
      </p:sp>
      <p:sp>
        <p:nvSpPr>
          <p:cNvPr id="6" name="Slide Number Placeholder 5">
            <a:extLst>
              <a:ext uri="{FF2B5EF4-FFF2-40B4-BE49-F238E27FC236}">
                <a16:creationId xmlns:a16="http://schemas.microsoft.com/office/drawing/2014/main" id="{3830F317-1C08-9539-C367-CEA37957EA87}"/>
              </a:ext>
            </a:extLst>
          </p:cNvPr>
          <p:cNvSpPr>
            <a:spLocks noGrp="1"/>
          </p:cNvSpPr>
          <p:nvPr>
            <p:ph type="sldNum" sz="quarter" idx="12"/>
          </p:nvPr>
        </p:nvSpPr>
        <p:spPr/>
        <p:txBody>
          <a:bodyPr/>
          <a:lstStyle/>
          <a:p>
            <a:fld id="{AE52999E-0903-48BA-8107-3D8890001D4F}" type="slidenum">
              <a:rPr lang="en-US" smtClean="0"/>
              <a:t>95</a:t>
            </a:fld>
            <a:endParaRPr lang="en-US"/>
          </a:p>
        </p:txBody>
      </p:sp>
    </p:spTree>
    <p:extLst>
      <p:ext uri="{BB962C8B-B14F-4D97-AF65-F5344CB8AC3E}">
        <p14:creationId xmlns:p14="http://schemas.microsoft.com/office/powerpoint/2010/main" val="25490586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Innocent are Serving Time</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667250"/>
          </a:xfrm>
        </p:spPr>
        <p:txBody>
          <a:bodyPr>
            <a:normAutofit/>
          </a:bodyPr>
          <a:lstStyle/>
          <a:p>
            <a:pPr>
              <a:spcBef>
                <a:spcPts val="0"/>
              </a:spcBef>
              <a:spcAft>
                <a:spcPts val="600"/>
              </a:spcAft>
            </a:pPr>
            <a:r>
              <a:rPr lang="en-US" sz="3600" dirty="0">
                <a:latin typeface="Times" panose="02020603050405020304" pitchFamily="18" charset="0"/>
                <a:ea typeface="Calibri" panose="020F0502020204030204" pitchFamily="34" charset="0"/>
              </a:rPr>
              <a:t>Whose fingers are on the keyboard is irrelevant,</a:t>
            </a:r>
          </a:p>
          <a:p>
            <a:pPr marL="0" indent="0">
              <a:spcBef>
                <a:spcPts val="0"/>
              </a:spcBef>
              <a:spcAft>
                <a:spcPts val="600"/>
              </a:spcAft>
              <a:buNone/>
            </a:pPr>
            <a:r>
              <a:rPr lang="en-US" sz="3600" dirty="0">
                <a:latin typeface="Times" panose="02020603050405020304" pitchFamily="18" charset="0"/>
                <a:ea typeface="Calibri" panose="020F0502020204030204" pitchFamily="34" charset="0"/>
              </a:rPr>
              <a:t>	owner of IP address is prosecuted</a:t>
            </a:r>
          </a:p>
          <a:p>
            <a:pPr>
              <a:spcBef>
                <a:spcPts val="0"/>
              </a:spcBef>
              <a:spcAft>
                <a:spcPts val="600"/>
              </a:spcAft>
            </a:pPr>
            <a:r>
              <a:rPr lang="en-US" sz="3600" dirty="0">
                <a:latin typeface="Times" panose="02020603050405020304" pitchFamily="18" charset="0"/>
                <a:ea typeface="Calibri" panose="020F0502020204030204" pitchFamily="34" charset="0"/>
              </a:rPr>
              <a:t>Innocent includes:</a:t>
            </a:r>
          </a:p>
          <a:p>
            <a:pPr lvl="1">
              <a:spcBef>
                <a:spcPts val="0"/>
              </a:spcBef>
              <a:spcAft>
                <a:spcPts val="600"/>
              </a:spcAft>
            </a:pPr>
            <a:r>
              <a:rPr lang="en-US" sz="2800" dirty="0">
                <a:latin typeface="Times" panose="02020603050405020304" pitchFamily="18" charset="0"/>
                <a:ea typeface="Calibri" panose="020F0502020204030204" pitchFamily="34" charset="0"/>
              </a:rPr>
              <a:t>Roommates – Lopez</a:t>
            </a:r>
          </a:p>
          <a:p>
            <a:pPr lvl="1">
              <a:spcBef>
                <a:spcPts val="0"/>
              </a:spcBef>
              <a:spcAft>
                <a:spcPts val="600"/>
              </a:spcAft>
            </a:pPr>
            <a:r>
              <a:rPr lang="en-US" sz="2800" dirty="0">
                <a:latin typeface="Times" panose="02020603050405020304" pitchFamily="18" charset="0"/>
                <a:ea typeface="Calibri" panose="020F0502020204030204" pitchFamily="34" charset="0"/>
              </a:rPr>
              <a:t>Fathers, uncles – “somebody has to go to jail”</a:t>
            </a:r>
          </a:p>
          <a:p>
            <a:pPr lvl="1">
              <a:spcBef>
                <a:spcPts val="0"/>
              </a:spcBef>
              <a:spcAft>
                <a:spcPts val="600"/>
              </a:spcAft>
            </a:pPr>
            <a:r>
              <a:rPr lang="en-US" sz="2800" dirty="0">
                <a:latin typeface="Times" panose="02020603050405020304" pitchFamily="18" charset="0"/>
                <a:ea typeface="Calibri" panose="020F0502020204030204" pitchFamily="34" charset="0"/>
              </a:rPr>
              <a:t>Neighbor with the only internet in town</a:t>
            </a:r>
          </a:p>
          <a:p>
            <a:pPr lvl="1">
              <a:spcBef>
                <a:spcPts val="0"/>
              </a:spcBef>
              <a:spcAft>
                <a:spcPts val="600"/>
              </a:spcAft>
            </a:pPr>
            <a:r>
              <a:rPr lang="en-US" sz="2800" dirty="0">
                <a:latin typeface="Times" panose="02020603050405020304" pitchFamily="18" charset="0"/>
                <a:ea typeface="Calibri" panose="020F0502020204030204" pitchFamily="34" charset="0"/>
              </a:rPr>
              <a:t>Computer repairman - </a:t>
            </a:r>
            <a:r>
              <a:rPr lang="en-US" sz="2400" dirty="0">
                <a:latin typeface="Times" panose="02020603050405020304" pitchFamily="18" charset="0"/>
                <a:ea typeface="Calibri" panose="020F0502020204030204" pitchFamily="34" charset="0"/>
              </a:rPr>
              <a:t>closed private trial (Texas federal)</a:t>
            </a:r>
          </a:p>
          <a:p>
            <a:pPr marL="914400" lvl="2" indent="0">
              <a:spcBef>
                <a:spcPts val="0"/>
              </a:spcBef>
              <a:spcAft>
                <a:spcPts val="600"/>
              </a:spcAft>
              <a:buNone/>
            </a:pPr>
            <a:r>
              <a:rPr lang="en-US" dirty="0">
                <a:latin typeface="Times" panose="02020603050405020304" pitchFamily="18" charset="0"/>
                <a:ea typeface="Calibri" panose="020F0502020204030204" pitchFamily="34" charset="0"/>
              </a:rPr>
              <a:t>Motion to stop his testimony because it was “gibberish” was sustained, </a:t>
            </a:r>
          </a:p>
          <a:p>
            <a:pPr marL="914400" lvl="2" indent="0">
              <a:spcBef>
                <a:spcPts val="0"/>
              </a:spcBef>
              <a:spcAft>
                <a:spcPts val="600"/>
              </a:spcAft>
              <a:buNone/>
            </a:pPr>
            <a:r>
              <a:rPr lang="en-US" dirty="0">
                <a:latin typeface="Times" panose="02020603050405020304" pitchFamily="18" charset="0"/>
                <a:ea typeface="Calibri" panose="020F0502020204030204" pitchFamily="34" charset="0"/>
              </a:rPr>
              <a:t>to prevent him from explaining to the jury what happened (according to Snider)</a:t>
            </a:r>
          </a:p>
          <a:p>
            <a:pPr lvl="2">
              <a:spcBef>
                <a:spcPts val="0"/>
              </a:spcBef>
              <a:spcAft>
                <a:spcPts val="600"/>
              </a:spcAft>
            </a:pPr>
            <a:endParaRPr lang="en-US" sz="2400" dirty="0">
              <a:latin typeface="Times" panose="02020603050405020304" pitchFamily="18" charset="0"/>
              <a:ea typeface="Calibri" panose="020F0502020204030204" pitchFamily="34" charset="0"/>
            </a:endParaRPr>
          </a:p>
          <a:p>
            <a:pPr marL="0" indent="0">
              <a:spcBef>
                <a:spcPts val="0"/>
              </a:spcBef>
              <a:spcAft>
                <a:spcPts val="600"/>
              </a:spcAft>
              <a:buNone/>
            </a:pPr>
            <a:endParaRPr lang="en-US" sz="2400"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D9E0419C-506E-7068-09E6-B337241FA530}"/>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4166EA69-43D2-0EBE-3F62-61E6CD868E5C}"/>
              </a:ext>
            </a:extLst>
          </p:cNvPr>
          <p:cNvSpPr>
            <a:spLocks noGrp="1"/>
          </p:cNvSpPr>
          <p:nvPr>
            <p:ph type="sldNum" sz="quarter" idx="12"/>
          </p:nvPr>
        </p:nvSpPr>
        <p:spPr/>
        <p:txBody>
          <a:bodyPr/>
          <a:lstStyle/>
          <a:p>
            <a:fld id="{AE52999E-0903-48BA-8107-3D8890001D4F}" type="slidenum">
              <a:rPr lang="en-US" smtClean="0"/>
              <a:t>96</a:t>
            </a:fld>
            <a:endParaRPr lang="en-US"/>
          </a:p>
        </p:txBody>
      </p:sp>
    </p:spTree>
    <p:extLst>
      <p:ext uri="{BB962C8B-B14F-4D97-AF65-F5344CB8AC3E}">
        <p14:creationId xmlns:p14="http://schemas.microsoft.com/office/powerpoint/2010/main" val="6262656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AAB0C-5844-443E-907D-9644B024BB6D}"/>
              </a:ext>
            </a:extLst>
          </p:cNvPr>
          <p:cNvSpPr>
            <a:spLocks noGrp="1"/>
          </p:cNvSpPr>
          <p:nvPr>
            <p:ph type="title"/>
          </p:nvPr>
        </p:nvSpPr>
        <p:spPr/>
        <p:txBody>
          <a:bodyPr>
            <a:normAutofit/>
          </a:bodyPr>
          <a:lstStyle/>
          <a:p>
            <a:pPr algn="ctr"/>
            <a:r>
              <a:rPr lang="en-US" b="1" dirty="0"/>
              <a:t>Forcing Plea Deals</a:t>
            </a:r>
            <a:endParaRPr lang="en-US" sz="2400" dirty="0"/>
          </a:p>
        </p:txBody>
      </p:sp>
      <p:sp>
        <p:nvSpPr>
          <p:cNvPr id="3" name="Content Placeholder 2">
            <a:extLst>
              <a:ext uri="{FF2B5EF4-FFF2-40B4-BE49-F238E27FC236}">
                <a16:creationId xmlns:a16="http://schemas.microsoft.com/office/drawing/2014/main" id="{76DD1A3C-BA55-46D7-8EF3-58FF9BC59CDB}"/>
              </a:ext>
            </a:extLst>
          </p:cNvPr>
          <p:cNvSpPr>
            <a:spLocks noGrp="1"/>
          </p:cNvSpPr>
          <p:nvPr>
            <p:ph idx="1"/>
          </p:nvPr>
        </p:nvSpPr>
        <p:spPr>
          <a:xfrm>
            <a:off x="838200" y="1871662"/>
            <a:ext cx="10515600" cy="4667250"/>
          </a:xfrm>
        </p:spPr>
        <p:txBody>
          <a:bodyPr>
            <a:normAutofit lnSpcReduction="10000"/>
          </a:bodyPr>
          <a:lstStyle/>
          <a:p>
            <a:pPr>
              <a:spcBef>
                <a:spcPts val="0"/>
              </a:spcBef>
              <a:spcAft>
                <a:spcPts val="600"/>
              </a:spcAft>
            </a:pPr>
            <a:r>
              <a:rPr lang="en-US" sz="3600" dirty="0">
                <a:latin typeface="Times" panose="02020603050405020304" pitchFamily="18" charset="0"/>
                <a:ea typeface="Calibri" panose="020F0502020204030204" pitchFamily="34" charset="0"/>
              </a:rPr>
              <a:t>Stack charges so defendants face up to 900 years</a:t>
            </a:r>
          </a:p>
          <a:p>
            <a:pPr marL="0" indent="0">
              <a:spcBef>
                <a:spcPts val="0"/>
              </a:spcBef>
              <a:spcAft>
                <a:spcPts val="600"/>
              </a:spcAft>
              <a:buNone/>
            </a:pPr>
            <a:r>
              <a:rPr lang="en-US" dirty="0">
                <a:latin typeface="Times" panose="02020603050405020304" pitchFamily="18" charset="0"/>
                <a:ea typeface="Calibri" panose="020F0502020204030204" pitchFamily="34" charset="0"/>
              </a:rPr>
              <a:t>	(accidentally download one file chopped into 20,000 pieces)</a:t>
            </a:r>
          </a:p>
          <a:p>
            <a:pPr>
              <a:spcBef>
                <a:spcPts val="0"/>
              </a:spcBef>
              <a:spcAft>
                <a:spcPts val="600"/>
              </a:spcAft>
            </a:pPr>
            <a:r>
              <a:rPr lang="en-US" sz="3600" dirty="0">
                <a:latin typeface="Times" panose="02020603050405020304" pitchFamily="18" charset="0"/>
                <a:ea typeface="Calibri" panose="020F0502020204030204" pitchFamily="34" charset="0"/>
              </a:rPr>
              <a:t>95% take plea deal</a:t>
            </a:r>
          </a:p>
          <a:p>
            <a:pPr>
              <a:spcBef>
                <a:spcPts val="0"/>
              </a:spcBef>
              <a:spcAft>
                <a:spcPts val="600"/>
              </a:spcAft>
            </a:pPr>
            <a:r>
              <a:rPr lang="en-US" sz="3600" dirty="0">
                <a:latin typeface="Times" panose="02020603050405020304" pitchFamily="18" charset="0"/>
                <a:ea typeface="Calibri" panose="020F0502020204030204" pitchFamily="34" charset="0"/>
              </a:rPr>
              <a:t>Those that go to trial face “trail penalty” </a:t>
            </a:r>
          </a:p>
          <a:p>
            <a:pPr marL="0" indent="0">
              <a:spcBef>
                <a:spcPts val="0"/>
              </a:spcBef>
              <a:spcAft>
                <a:spcPts val="600"/>
              </a:spcAft>
              <a:buNone/>
            </a:pPr>
            <a:r>
              <a:rPr lang="en-US" b="1" dirty="0">
                <a:latin typeface="Times" panose="02020603050405020304" pitchFamily="18" charset="0"/>
                <a:ea typeface="Calibri" panose="020F0502020204030204" pitchFamily="34" charset="0"/>
              </a:rPr>
              <a:t>	(</a:t>
            </a:r>
            <a:r>
              <a:rPr lang="en-US" dirty="0">
                <a:latin typeface="Times" panose="02020603050405020304" pitchFamily="18" charset="0"/>
                <a:ea typeface="Calibri" panose="020F0502020204030204" pitchFamily="34" charset="0"/>
              </a:rPr>
              <a:t>3-4 times more years in prison)</a:t>
            </a:r>
          </a:p>
          <a:p>
            <a:pPr marL="0" indent="0">
              <a:spcBef>
                <a:spcPts val="0"/>
              </a:spcBef>
              <a:spcAft>
                <a:spcPts val="600"/>
              </a:spcAft>
              <a:buNone/>
            </a:pPr>
            <a:endParaRPr lang="en-US" dirty="0">
              <a:latin typeface="Times" panose="02020603050405020304" pitchFamily="18" charset="0"/>
              <a:ea typeface="Calibri" panose="020F0502020204030204" pitchFamily="34" charset="0"/>
            </a:endParaRPr>
          </a:p>
          <a:p>
            <a:pPr marL="0" indent="0">
              <a:spcBef>
                <a:spcPts val="0"/>
              </a:spcBef>
              <a:spcAft>
                <a:spcPts val="600"/>
              </a:spcAft>
              <a:buNone/>
            </a:pPr>
            <a:r>
              <a:rPr lang="en-US" sz="3600" b="1" dirty="0">
                <a:latin typeface="Times" panose="02020603050405020304" pitchFamily="18" charset="0"/>
                <a:ea typeface="Calibri" panose="020F0502020204030204" pitchFamily="34" charset="0"/>
              </a:rPr>
              <a:t>Prosecutor: </a:t>
            </a:r>
            <a:r>
              <a:rPr lang="en-US" sz="3600" dirty="0">
                <a:latin typeface="Times" panose="02020603050405020304" pitchFamily="18" charset="0"/>
                <a:ea typeface="Calibri" panose="020F0502020204030204" pitchFamily="34" charset="0"/>
              </a:rPr>
              <a:t>Sign the plea deal or get 100 more charges</a:t>
            </a:r>
          </a:p>
          <a:p>
            <a:pPr marL="0" indent="0">
              <a:spcBef>
                <a:spcPts val="0"/>
              </a:spcBef>
              <a:spcAft>
                <a:spcPts val="600"/>
              </a:spcAft>
              <a:buNone/>
            </a:pPr>
            <a:r>
              <a:rPr lang="en-US" sz="3600" b="1" dirty="0">
                <a:latin typeface="Times" panose="02020603050405020304" pitchFamily="18" charset="0"/>
                <a:ea typeface="Calibri" panose="020F0502020204030204" pitchFamily="34" charset="0"/>
              </a:rPr>
              <a:t>Judge: </a:t>
            </a:r>
            <a:r>
              <a:rPr lang="en-US" sz="3600" dirty="0">
                <a:latin typeface="Times" panose="02020603050405020304" pitchFamily="18" charset="0"/>
                <a:ea typeface="Calibri" panose="020F0502020204030204" pitchFamily="34" charset="0"/>
              </a:rPr>
              <a:t>I’m up for election, so sign a plea deal. 				Otherwise I’ll nail you.</a:t>
            </a:r>
            <a:endParaRPr lang="en-US" sz="3200" dirty="0">
              <a:latin typeface="Times" panose="02020603050405020304" pitchFamily="18" charset="0"/>
              <a:ea typeface="Calibri" panose="020F0502020204030204" pitchFamily="34" charset="0"/>
            </a:endParaRPr>
          </a:p>
          <a:p>
            <a:pPr marL="0" indent="0">
              <a:spcBef>
                <a:spcPts val="0"/>
              </a:spcBef>
              <a:spcAft>
                <a:spcPts val="600"/>
              </a:spcAft>
              <a:buNone/>
            </a:pPr>
            <a:endParaRPr lang="en-US" sz="2400" dirty="0">
              <a:effectLst/>
              <a:latin typeface="Times New Roman" panose="02020603050405020304" pitchFamily="18" charset="0"/>
              <a:ea typeface="Times New Roman" panose="02020603050405020304" pitchFamily="18" charset="0"/>
            </a:endParaRPr>
          </a:p>
          <a:p>
            <a:pPr marL="0" indent="0">
              <a:spcBef>
                <a:spcPts val="0"/>
              </a:spcBef>
              <a:spcAft>
                <a:spcPts val="600"/>
              </a:spcAft>
              <a:buNone/>
            </a:pPr>
            <a:endParaRPr lang="en-US" dirty="0">
              <a:effectLst/>
              <a:latin typeface="Times New Roman" panose="02020603050405020304" pitchFamily="18" charset="0"/>
              <a:ea typeface="Calibri" panose="020F0502020204030204" pitchFamily="34" charset="0"/>
            </a:endParaRPr>
          </a:p>
        </p:txBody>
      </p:sp>
      <p:sp>
        <p:nvSpPr>
          <p:cNvPr id="5" name="Date Placeholder 4">
            <a:extLst>
              <a:ext uri="{FF2B5EF4-FFF2-40B4-BE49-F238E27FC236}">
                <a16:creationId xmlns:a16="http://schemas.microsoft.com/office/drawing/2014/main" id="{D9E0419C-506E-7068-09E6-B337241FA530}"/>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3ECE0726-35D9-5262-DB53-B59ADDEDB461}"/>
              </a:ext>
            </a:extLst>
          </p:cNvPr>
          <p:cNvSpPr>
            <a:spLocks noGrp="1"/>
          </p:cNvSpPr>
          <p:nvPr>
            <p:ph type="sldNum" sz="quarter" idx="12"/>
          </p:nvPr>
        </p:nvSpPr>
        <p:spPr/>
        <p:txBody>
          <a:bodyPr/>
          <a:lstStyle/>
          <a:p>
            <a:fld id="{AE52999E-0903-48BA-8107-3D8890001D4F}" type="slidenum">
              <a:rPr lang="en-US" smtClean="0"/>
              <a:t>97</a:t>
            </a:fld>
            <a:endParaRPr lang="en-US"/>
          </a:p>
        </p:txBody>
      </p:sp>
    </p:spTree>
    <p:extLst>
      <p:ext uri="{BB962C8B-B14F-4D97-AF65-F5344CB8AC3E}">
        <p14:creationId xmlns:p14="http://schemas.microsoft.com/office/powerpoint/2010/main" val="106631378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0551-0860-433E-9F5B-F257143CB92C}"/>
              </a:ext>
            </a:extLst>
          </p:cNvPr>
          <p:cNvSpPr>
            <a:spLocks noGrp="1"/>
          </p:cNvSpPr>
          <p:nvPr>
            <p:ph type="title"/>
          </p:nvPr>
        </p:nvSpPr>
        <p:spPr/>
        <p:txBody>
          <a:bodyPr/>
          <a:lstStyle/>
          <a:p>
            <a:pPr algn="ctr"/>
            <a:r>
              <a:rPr lang="en-US" b="1" dirty="0"/>
              <a:t>ICAC Illegal Prosecutions since 1998</a:t>
            </a:r>
            <a:endParaRPr lang="en-US" sz="2000" dirty="0"/>
          </a:p>
        </p:txBody>
      </p:sp>
      <p:sp>
        <p:nvSpPr>
          <p:cNvPr id="3" name="Content Placeholder 2">
            <a:extLst>
              <a:ext uri="{FF2B5EF4-FFF2-40B4-BE49-F238E27FC236}">
                <a16:creationId xmlns:a16="http://schemas.microsoft.com/office/drawing/2014/main" id="{24BEFFD7-999F-486F-8981-85EBCAFB3C97}"/>
              </a:ext>
            </a:extLst>
          </p:cNvPr>
          <p:cNvSpPr>
            <a:spLocks noGrp="1"/>
          </p:cNvSpPr>
          <p:nvPr>
            <p:ph idx="1"/>
          </p:nvPr>
        </p:nvSpPr>
        <p:spPr/>
        <p:txBody>
          <a:bodyPr>
            <a:normAutofit fontScale="92500" lnSpcReduction="20000"/>
          </a:bodyPr>
          <a:lstStyle/>
          <a:p>
            <a:pPr marL="0" indent="0" algn="ctr">
              <a:buNone/>
            </a:pPr>
            <a:endParaRPr lang="en-US" sz="3600" dirty="0"/>
          </a:p>
          <a:p>
            <a:pPr marL="0" indent="0" algn="ctr">
              <a:buNone/>
            </a:pPr>
            <a:r>
              <a:rPr lang="en-US" sz="3600" dirty="0"/>
              <a:t>About </a:t>
            </a:r>
            <a:r>
              <a:rPr lang="en-US" sz="3600" b="1" u="sng" dirty="0"/>
              <a:t>180,000 people </a:t>
            </a:r>
            <a:r>
              <a:rPr lang="en-US" sz="3600" dirty="0"/>
              <a:t>nationwide </a:t>
            </a:r>
          </a:p>
          <a:p>
            <a:pPr marL="0" indent="0" algn="ctr">
              <a:buNone/>
            </a:pPr>
            <a:r>
              <a:rPr lang="en-US" sz="3600" dirty="0"/>
              <a:t>have been manufactured into criminals</a:t>
            </a:r>
          </a:p>
          <a:p>
            <a:pPr marL="0" indent="0" algn="ctr">
              <a:buNone/>
            </a:pPr>
            <a:endParaRPr lang="en-US" sz="3600" dirty="0"/>
          </a:p>
          <a:p>
            <a:pPr marL="0" indent="0" algn="ctr">
              <a:buNone/>
            </a:pPr>
            <a:r>
              <a:rPr lang="en-US" sz="3600" dirty="0"/>
              <a:t>Or officers </a:t>
            </a:r>
            <a:r>
              <a:rPr lang="en-US" sz="3600" u="sng" dirty="0"/>
              <a:t>criminally</a:t>
            </a:r>
            <a:r>
              <a:rPr lang="en-US" sz="3600" dirty="0"/>
              <a:t> wiretapped</a:t>
            </a:r>
          </a:p>
          <a:p>
            <a:pPr marL="0" indent="0" algn="ctr">
              <a:buNone/>
            </a:pPr>
            <a:r>
              <a:rPr lang="en-US" sz="3600" dirty="0"/>
              <a:t>private communications</a:t>
            </a:r>
          </a:p>
          <a:p>
            <a:pPr marL="0" indent="0" algn="ctr">
              <a:buNone/>
            </a:pPr>
            <a:endParaRPr lang="en-US" sz="3600" dirty="0"/>
          </a:p>
          <a:p>
            <a:pPr marL="0" indent="0" algn="ctr">
              <a:buNone/>
            </a:pPr>
            <a:r>
              <a:rPr lang="en-US" sz="3600" dirty="0"/>
              <a:t>180,000 should NOT be on the Sex Offender Registry</a:t>
            </a:r>
          </a:p>
          <a:p>
            <a:pPr marL="0" indent="0" algn="ctr">
              <a:buNone/>
            </a:pPr>
            <a:r>
              <a:rPr lang="en-US" sz="3600" dirty="0"/>
              <a:t> </a:t>
            </a:r>
          </a:p>
        </p:txBody>
      </p:sp>
      <p:sp>
        <p:nvSpPr>
          <p:cNvPr id="5" name="Date Placeholder 4">
            <a:extLst>
              <a:ext uri="{FF2B5EF4-FFF2-40B4-BE49-F238E27FC236}">
                <a16:creationId xmlns:a16="http://schemas.microsoft.com/office/drawing/2014/main" id="{19BBEB8A-4146-F488-AE5D-612DEEC217A6}"/>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5FB32CB2-451A-DA0E-72CF-4084A279E147}"/>
              </a:ext>
            </a:extLst>
          </p:cNvPr>
          <p:cNvSpPr>
            <a:spLocks noGrp="1"/>
          </p:cNvSpPr>
          <p:nvPr>
            <p:ph type="sldNum" sz="quarter" idx="12"/>
          </p:nvPr>
        </p:nvSpPr>
        <p:spPr/>
        <p:txBody>
          <a:bodyPr/>
          <a:lstStyle/>
          <a:p>
            <a:fld id="{AE52999E-0903-48BA-8107-3D8890001D4F}" type="slidenum">
              <a:rPr lang="en-US" smtClean="0"/>
              <a:t>98</a:t>
            </a:fld>
            <a:endParaRPr lang="en-US"/>
          </a:p>
        </p:txBody>
      </p:sp>
    </p:spTree>
    <p:extLst>
      <p:ext uri="{BB962C8B-B14F-4D97-AF65-F5344CB8AC3E}">
        <p14:creationId xmlns:p14="http://schemas.microsoft.com/office/powerpoint/2010/main" val="170779477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2A0551-0860-433E-9F5B-F257143CB92C}"/>
              </a:ext>
            </a:extLst>
          </p:cNvPr>
          <p:cNvSpPr>
            <a:spLocks noGrp="1"/>
          </p:cNvSpPr>
          <p:nvPr>
            <p:ph type="title"/>
          </p:nvPr>
        </p:nvSpPr>
        <p:spPr/>
        <p:txBody>
          <a:bodyPr/>
          <a:lstStyle/>
          <a:p>
            <a:pPr algn="ctr"/>
            <a:r>
              <a:rPr lang="en-US" b="1" dirty="0"/>
              <a:t>Money</a:t>
            </a:r>
            <a:br>
              <a:rPr lang="en-US" b="1" dirty="0"/>
            </a:br>
            <a:r>
              <a:rPr lang="en-US" sz="3200" b="1" dirty="0"/>
              <a:t>ICAC Money 1998-2023</a:t>
            </a:r>
            <a:endParaRPr lang="en-US" sz="2000" dirty="0"/>
          </a:p>
        </p:txBody>
      </p:sp>
      <p:sp>
        <p:nvSpPr>
          <p:cNvPr id="3" name="Content Placeholder 2">
            <a:extLst>
              <a:ext uri="{FF2B5EF4-FFF2-40B4-BE49-F238E27FC236}">
                <a16:creationId xmlns:a16="http://schemas.microsoft.com/office/drawing/2014/main" id="{24BEFFD7-999F-486F-8981-85EBCAFB3C97}"/>
              </a:ext>
            </a:extLst>
          </p:cNvPr>
          <p:cNvSpPr>
            <a:spLocks noGrp="1"/>
          </p:cNvSpPr>
          <p:nvPr>
            <p:ph idx="1"/>
          </p:nvPr>
        </p:nvSpPr>
        <p:spPr>
          <a:xfrm>
            <a:off x="838199" y="1825625"/>
            <a:ext cx="10925175" cy="4351338"/>
          </a:xfrm>
        </p:spPr>
        <p:txBody>
          <a:bodyPr>
            <a:normAutofit fontScale="85000" lnSpcReduction="10000"/>
          </a:bodyPr>
          <a:lstStyle/>
          <a:p>
            <a:r>
              <a:rPr lang="en-US" sz="3600" dirty="0"/>
              <a:t>$973,047,362 in federal grants  	</a:t>
            </a:r>
            <a:r>
              <a:rPr lang="en-US" sz="1800" dirty="0">
                <a:effectLst/>
                <a:latin typeface="Times New Roman" panose="02020603050405020304" pitchFamily="18" charset="0"/>
                <a:ea typeface="Calibri" panose="020F0502020204030204" pitchFamily="34" charset="0"/>
              </a:rPr>
              <a:t>34 U.S. Code § 21117</a:t>
            </a:r>
            <a:endParaRPr lang="en-US" sz="3600" dirty="0"/>
          </a:p>
          <a:p>
            <a:r>
              <a:rPr lang="en-US" sz="3600" dirty="0"/>
              <a:t>State / local grants match federal</a:t>
            </a:r>
            <a:endParaRPr lang="en-US" sz="3200" dirty="0"/>
          </a:p>
          <a:p>
            <a:r>
              <a:rPr lang="en-US" sz="3200" dirty="0"/>
              <a:t>State money -</a:t>
            </a:r>
            <a:r>
              <a:rPr lang="en-US" sz="3300" dirty="0"/>
              <a:t> </a:t>
            </a:r>
            <a:r>
              <a:rPr lang="en-US" sz="3200" dirty="0"/>
              <a:t>$130 per day to incarcerate a person * 120 people</a:t>
            </a:r>
          </a:p>
          <a:p>
            <a:pPr marL="457200" lvl="1" indent="0">
              <a:buNone/>
            </a:pPr>
            <a:r>
              <a:rPr lang="en-US" sz="2800" dirty="0"/>
              <a:t>	= $5,600,000 per year given to Stafford County, VA</a:t>
            </a:r>
          </a:p>
          <a:p>
            <a:r>
              <a:rPr lang="en-US" sz="3600" dirty="0"/>
              <a:t>Donations – from whom???</a:t>
            </a:r>
          </a:p>
          <a:p>
            <a:r>
              <a:rPr lang="en-US" sz="3600" dirty="0"/>
              <a:t>Rumors of $5,000 officer bonus per person put on the registry </a:t>
            </a:r>
          </a:p>
          <a:p>
            <a:endParaRPr lang="en-US" sz="3600" dirty="0"/>
          </a:p>
          <a:p>
            <a:r>
              <a:rPr lang="en-US" sz="3600" b="1" u="sng" dirty="0"/>
              <a:t>Multi-BILLION dollar enterprise </a:t>
            </a:r>
            <a:r>
              <a:rPr lang="en-US" sz="3600" dirty="0"/>
              <a:t>since 1998</a:t>
            </a:r>
          </a:p>
          <a:p>
            <a:pPr marL="457200" lvl="1" indent="0">
              <a:buNone/>
            </a:pPr>
            <a:r>
              <a:rPr lang="en-US" sz="3200" dirty="0"/>
              <a:t>(Including cost of incarceration, attorneys, court fees, lost income, etc.)</a:t>
            </a:r>
          </a:p>
        </p:txBody>
      </p:sp>
      <p:sp>
        <p:nvSpPr>
          <p:cNvPr id="5" name="Date Placeholder 4">
            <a:extLst>
              <a:ext uri="{FF2B5EF4-FFF2-40B4-BE49-F238E27FC236}">
                <a16:creationId xmlns:a16="http://schemas.microsoft.com/office/drawing/2014/main" id="{92ABDAD9-2979-DF66-7952-08F2C90EF1B0}"/>
              </a:ext>
            </a:extLst>
          </p:cNvPr>
          <p:cNvSpPr>
            <a:spLocks noGrp="1"/>
          </p:cNvSpPr>
          <p:nvPr>
            <p:ph type="dt" sz="half" idx="10"/>
          </p:nvPr>
        </p:nvSpPr>
        <p:spPr/>
        <p:txBody>
          <a:bodyPr/>
          <a:lstStyle/>
          <a:p>
            <a:r>
              <a:rPr lang="en-US"/>
              <a:t>July 2025</a:t>
            </a:r>
          </a:p>
        </p:txBody>
      </p:sp>
      <p:sp>
        <p:nvSpPr>
          <p:cNvPr id="6" name="Slide Number Placeholder 5">
            <a:extLst>
              <a:ext uri="{FF2B5EF4-FFF2-40B4-BE49-F238E27FC236}">
                <a16:creationId xmlns:a16="http://schemas.microsoft.com/office/drawing/2014/main" id="{9C523B7C-FE7A-C17D-5972-44B230BDAE3A}"/>
              </a:ext>
            </a:extLst>
          </p:cNvPr>
          <p:cNvSpPr>
            <a:spLocks noGrp="1"/>
          </p:cNvSpPr>
          <p:nvPr>
            <p:ph type="sldNum" sz="quarter" idx="12"/>
          </p:nvPr>
        </p:nvSpPr>
        <p:spPr/>
        <p:txBody>
          <a:bodyPr/>
          <a:lstStyle/>
          <a:p>
            <a:fld id="{AE52999E-0903-48BA-8107-3D8890001D4F}" type="slidenum">
              <a:rPr lang="en-US" smtClean="0"/>
              <a:t>99</a:t>
            </a:fld>
            <a:endParaRPr lang="en-US"/>
          </a:p>
        </p:txBody>
      </p:sp>
    </p:spTree>
    <p:extLst>
      <p:ext uri="{BB962C8B-B14F-4D97-AF65-F5344CB8AC3E}">
        <p14:creationId xmlns:p14="http://schemas.microsoft.com/office/powerpoint/2010/main" val="26293496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55598</TotalTime>
  <Words>7505</Words>
  <Application>Microsoft Office PowerPoint</Application>
  <PresentationFormat>Widescreen</PresentationFormat>
  <Paragraphs>958</Paragraphs>
  <Slides>100</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100</vt:i4>
      </vt:variant>
    </vt:vector>
  </HeadingPairs>
  <TitlesOfParts>
    <vt:vector size="107" baseType="lpstr">
      <vt:lpstr>Arial</vt:lpstr>
      <vt:lpstr>Calibri</vt:lpstr>
      <vt:lpstr>Calibri Light</vt:lpstr>
      <vt:lpstr>freight-text-pro</vt:lpstr>
      <vt:lpstr>Times</vt:lpstr>
      <vt:lpstr>Times New Roman</vt:lpstr>
      <vt:lpstr>Office Theme</vt:lpstr>
      <vt:lpstr>Manufacturing Criminals, Wiretapping,  and Planting Evidence </vt:lpstr>
      <vt:lpstr>Recipient of the 2024  Warren Johansson  Book Award</vt:lpstr>
      <vt:lpstr>Caveat</vt:lpstr>
      <vt:lpstr>Overview</vt:lpstr>
      <vt:lpstr>Fourth Amendment Laws  </vt:lpstr>
      <vt:lpstr>Executive Order 12333 (1981) ** Contributed to the Intent of ECPA Law</vt:lpstr>
      <vt:lpstr>Electronic Communications and Privacy Act (ECPA) of 1986</vt:lpstr>
      <vt:lpstr>Federal ECPA Interception Law 18 U.S. Code § 2511</vt:lpstr>
      <vt:lpstr>PowerPoint Presentation</vt:lpstr>
      <vt:lpstr>Intercepting via Impersonation 18 U.S. Code § 2511(2)</vt:lpstr>
      <vt:lpstr>Manufacturing Sex Offenders: Solicitation of a Minor </vt:lpstr>
      <vt:lpstr>This is NOT a Male Detective, Male FBI agent, or a Minor</vt:lpstr>
      <vt:lpstr>Officers are Pimping Women Is “Lilly” a Geomorph or another Officer?</vt:lpstr>
      <vt:lpstr>PowerPoint Presentation</vt:lpstr>
      <vt:lpstr>PowerPoint Presentation</vt:lpstr>
      <vt:lpstr>PowerPoint Presentation</vt:lpstr>
      <vt:lpstr>PowerPoint Presentation</vt:lpstr>
      <vt:lpstr>Scenario #4 – FBI Agent Impersonating a Mom</vt:lpstr>
      <vt:lpstr>Entrapment Teach the Suspect how to Commit the Crime</vt:lpstr>
      <vt:lpstr>PowerPoint Presentation</vt:lpstr>
      <vt:lpstr>PowerPoint Presentation</vt:lpstr>
      <vt:lpstr>Change: Federal Definition of “Minor”  Includes Cartoons and Adult Impostors Sentencing Commission Amendment # 664, November 1, 2004 Change violates 28 U.S. Code § 994(a)</vt:lpstr>
      <vt:lpstr>Suppression of Evidence - Ignored by Courts 18 U.S. Code § 2515</vt:lpstr>
      <vt:lpstr>** Executive Order 12333 Violations **</vt:lpstr>
      <vt:lpstr>Violates: Federal ECPA Interception Law 18 U.S. Code § 2511</vt:lpstr>
      <vt:lpstr>Recording Phone Calls and Videos</vt:lpstr>
      <vt:lpstr>Endeavoring to Intercept</vt:lpstr>
      <vt:lpstr>Identity Theft 18 U.S. Code § 1028(a)(7), 1028A(a)(1)</vt:lpstr>
      <vt:lpstr>Giglio Violation (like a Brady Violation) Also Violates FAR Federal Regulations</vt:lpstr>
      <vt:lpstr>Legal: Authorization to Intercept 18 U.S. Code § 2511</vt:lpstr>
      <vt:lpstr>Federal Charge: 18 U.S. Code § 2422 Coercion and enticement </vt:lpstr>
      <vt:lpstr>Wiretapping  without a Warrant  Using Hash Codes as  Digital Fingerprints</vt:lpstr>
      <vt:lpstr>PowerPoint Presentation</vt:lpstr>
      <vt:lpstr>Simple Transmission </vt:lpstr>
      <vt:lpstr>Hash Codes Example</vt:lpstr>
      <vt:lpstr>PowerPoint Presentation</vt:lpstr>
      <vt:lpstr>Wiretapping Email  By Email Service Providers (like Yahoo and Gmail) and NCMEC</vt:lpstr>
      <vt:lpstr>Monitoring Communications 18 U.S. Code § 2511(2)(a)(i)</vt:lpstr>
      <vt:lpstr>Reporting Requirements Honor 4th Amendment Law </vt:lpstr>
      <vt:lpstr>Yahoo Files NCMEC Reports  for a “Hash Match”</vt:lpstr>
      <vt:lpstr>Researched User without a Warrant </vt:lpstr>
      <vt:lpstr>Other Products </vt:lpstr>
      <vt:lpstr>Estimates Reports filed with NCMEC per day</vt:lpstr>
      <vt:lpstr>Google and NCMEC</vt:lpstr>
      <vt:lpstr>Google Terms of Use Phone Companies Cannot Do This!!!</vt:lpstr>
      <vt:lpstr>Family, Girlfriend, or Unrequested Photos</vt:lpstr>
      <vt:lpstr>Wiretapping  Peer-to-Peer Networks  Via Customized Software Contracted by the Government Starting in January, 2009</vt:lpstr>
      <vt:lpstr>Wiretapping  BitTorrent Products  Shareaza, eMule, eDonkey, etc. </vt:lpstr>
      <vt:lpstr>PowerPoint Presentation</vt:lpstr>
      <vt:lpstr>PowerPoint Presentation</vt:lpstr>
      <vt:lpstr>PowerPoint Presentation</vt:lpstr>
      <vt:lpstr>PowerPoint Presentation</vt:lpstr>
      <vt:lpstr>PowerPoint Presentation</vt:lpstr>
      <vt:lpstr>PowerPoint Presentation</vt:lpstr>
      <vt:lpstr>DNI: Publicly Available vs. Needing a Warrant</vt:lpstr>
      <vt:lpstr>I Reverse Engineered the LE Tools</vt:lpstr>
      <vt:lpstr>PowerPoint Presentation</vt:lpstr>
      <vt:lpstr>PowerPoint Presentation</vt:lpstr>
      <vt:lpstr>Accessing Stored Communications 18 U.S. Code § 2701</vt:lpstr>
      <vt:lpstr>Wiretapping Tool: Torrential Downpour (or similar Law Enforcement only tool) Wiretaps BitTorrent Networks</vt:lpstr>
      <vt:lpstr>PowerPoint Presentation</vt:lpstr>
      <vt:lpstr>Pick Network You Want to Wiretap (without a warrant)</vt:lpstr>
      <vt:lpstr>Intercept Content for a Pie Chart  Note: ANY topic can be flagged “of interest”</vt:lpstr>
      <vt:lpstr>IP Addresses Intercepted  and Geo-Located</vt:lpstr>
      <vt:lpstr>User GUIDs Intercepted  (Globally Unique Identifier)</vt:lpstr>
      <vt:lpstr>PowerPoint Presentation</vt:lpstr>
      <vt:lpstr>Remote Search of  Defendant’s Private Computer  WITHOUT a Warrant</vt:lpstr>
      <vt:lpstr>DOJ: Publicly Available vs. Needing a Warrant</vt:lpstr>
      <vt:lpstr>Shareaza-LE Capabilities</vt:lpstr>
      <vt:lpstr>Computer Contaminant  (states’ law)</vt:lpstr>
      <vt:lpstr>Computer Trespass  (states’ law)</vt:lpstr>
      <vt:lpstr>Other Problems</vt:lpstr>
      <vt:lpstr>Wiretapping  Freenet </vt:lpstr>
      <vt:lpstr>Normal Freenet</vt:lpstr>
      <vt:lpstr>Customized LE Freenet</vt:lpstr>
      <vt:lpstr>Customized Freenet is a Wiretap Tool</vt:lpstr>
      <vt:lpstr>Customized Freenet Info Forwarded Nightly  to “Black Ice”</vt:lpstr>
      <vt:lpstr>Black Ice Queries</vt:lpstr>
      <vt:lpstr>Monitoring Communications 18 U.S. Code § 2511(2)(a)(i)</vt:lpstr>
      <vt:lpstr>Lack of Intent to Commit a Crime</vt:lpstr>
      <vt:lpstr>Unmasking Identity of Anonymous Online Suspects </vt:lpstr>
      <vt:lpstr>PowerPoint Presentation</vt:lpstr>
      <vt:lpstr>PowerPoint Presentation</vt:lpstr>
      <vt:lpstr>PowerPoint Presentation</vt:lpstr>
      <vt:lpstr>PowerPoint Presentation</vt:lpstr>
      <vt:lpstr>PowerPoint Presentation</vt:lpstr>
      <vt:lpstr>Planting  Electronic Evidence on  Cell Phones and Other Devices  From Stephen Coker, Digital Forensic Expert CokerForensics.com</vt:lpstr>
      <vt:lpstr>PowerPoint Presentation</vt:lpstr>
      <vt:lpstr>PowerPoint Presentation</vt:lpstr>
      <vt:lpstr>PowerPoint Presentation</vt:lpstr>
      <vt:lpstr>Planting Evidence Leaves Traces According to Stephen Coker, Digital Forensic Expert CokerForensics.com</vt:lpstr>
      <vt:lpstr>Traces</vt:lpstr>
      <vt:lpstr>Summary Cost and Impact </vt:lpstr>
      <vt:lpstr>Citizen’s Fourth Amendment Rights</vt:lpstr>
      <vt:lpstr>COMINT Operations against US Citizens</vt:lpstr>
      <vt:lpstr>Innocent are Serving Time</vt:lpstr>
      <vt:lpstr>Forcing Plea Deals</vt:lpstr>
      <vt:lpstr>ICAC Illegal Prosecutions since 1998</vt:lpstr>
      <vt:lpstr>Money ICAC Money 1998-2023</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Bonnie Burkhardt</dc:creator>
  <cp:lastModifiedBy>Bonnie Burkhardt</cp:lastModifiedBy>
  <cp:revision>158</cp:revision>
  <cp:lastPrinted>2024-06-04T16:11:59Z</cp:lastPrinted>
  <dcterms:created xsi:type="dcterms:W3CDTF">2023-01-25T18:35:43Z</dcterms:created>
  <dcterms:modified xsi:type="dcterms:W3CDTF">2025-07-16T22:13:47Z</dcterms:modified>
</cp:coreProperties>
</file>